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2E7_2A495CFC.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651" r:id="rId2"/>
    <p:sldId id="654" r:id="rId3"/>
    <p:sldId id="730" r:id="rId4"/>
    <p:sldId id="732" r:id="rId5"/>
    <p:sldId id="733" r:id="rId6"/>
    <p:sldId id="731" r:id="rId7"/>
    <p:sldId id="736" r:id="rId8"/>
    <p:sldId id="729" r:id="rId9"/>
    <p:sldId id="738" r:id="rId10"/>
    <p:sldId id="739" r:id="rId11"/>
    <p:sldId id="740" r:id="rId12"/>
    <p:sldId id="737" r:id="rId13"/>
    <p:sldId id="742" r:id="rId14"/>
    <p:sldId id="744" r:id="rId15"/>
    <p:sldId id="745" r:id="rId16"/>
    <p:sldId id="746" r:id="rId17"/>
    <p:sldId id="743" r:id="rId18"/>
    <p:sldId id="748" r:id="rId19"/>
    <p:sldId id="749" r:id="rId20"/>
    <p:sldId id="676" r:id="rId21"/>
    <p:sldId id="716" r:id="rId22"/>
    <p:sldId id="719" r:id="rId23"/>
    <p:sldId id="735" r:id="rId24"/>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6C92C-49F7-DD20-3A3C-98491D5E2483}" name="Andrea Howard" initials="AH" userId="S-1-5-21-2019995525-3504076379-2935571762-7415" providerId="AD"/>
  <p188:author id="{0EDEE93F-0377-025F-100D-9BE1E4839D42}" name="Jacqueline Protsman Rohr" initials="JP" userId="S::jprohr@placeworks.com::f43368b3-d2c7-4670-8849-62836ca92650" providerId="AD"/>
  <p188:author id="{A1C9D066-F98E-7D72-FBA5-E19A60ECA1A8}" name="Allison Giffin" initials="AG" userId="S::agiffin@placeworks.com::8d8ef101-70c2-4c08-9dc3-4fa7629cabbd" providerId="AD"/>
  <p188:author id="{632ECE8D-8071-1917-F2C7-233C5A166AD2}" name="Tanya Sundberg" initials="TS" userId="28187f2fb07382c0" providerId="Windows Live"/>
  <p188:author id="{B9BE7F9B-1A44-C9FC-D88F-4C83AF77918A}" name="Nicole West" initials="NW" userId="S::nwest@placeworks.com::8ea5867b-ac16-4bc6-b44e-66e919566684" providerId="AD"/>
  <p188:author id="{0CFAB3C2-908C-CDE1-E3FB-B9F5C8419E4C}" name="Madeline Miller" initials="MM" userId="S::mmiller@placeworks.com::7b735fed-e2eb-431c-b035-4c4fe759f8a2" providerId="AD"/>
  <p188:author id="{6E3377F1-B014-3B61-3B41-EFD31C9F1E7E}" name="Rachel Goren" initials="RG" userId="S::RGoren@placeworks.com::84643641-9210-475c-a31a-77ea9b60d9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BADC"/>
    <a:srgbClr val="D8B43D"/>
    <a:srgbClr val="6691C1"/>
    <a:srgbClr val="0D2E58"/>
    <a:srgbClr val="7F7F7F"/>
    <a:srgbClr val="FFFFFF"/>
    <a:srgbClr val="386E6A"/>
    <a:srgbClr val="30726F"/>
    <a:srgbClr val="E5BD79"/>
    <a:srgbClr val="E6EB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0961A-22D3-00CF-D414-3389BACEEF02}" v="1" dt="2025-02-20T02:02:01.364"/>
    <p1510:client id="{1B212FC2-BEF8-2334-5EAE-5EE8B22ACAC2}" v="2" dt="2025-02-20T22:30:35.419"/>
    <p1510:client id="{9DDE9099-CF6D-B22E-F823-8D5BF4B50775}" v="3" dt="2025-02-20T17:23:46.443"/>
    <p1510:client id="{ACBE31E3-8833-3798-D976-39F8C5A68432}" v="65" dt="2025-02-20T22:30:48.7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88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Howard" userId="S::ahoward@placeworks.com::990ca09d-fa20-48fe-b590-c3820cca8ada" providerId="AD" clId="Web-{ACBE31E3-8833-3798-D976-39F8C5A68432}"/>
    <pc:docChg chg="modSld">
      <pc:chgData name="Andrea Howard" userId="S::ahoward@placeworks.com::990ca09d-fa20-48fe-b590-c3820cca8ada" providerId="AD" clId="Web-{ACBE31E3-8833-3798-D976-39F8C5A68432}" dt="2025-02-20T22:30:48.795" v="47" actId="1076"/>
      <pc:docMkLst>
        <pc:docMk/>
      </pc:docMkLst>
      <pc:sldChg chg="addSp delSp modSp modNotes">
        <pc:chgData name="Andrea Howard" userId="S::ahoward@placeworks.com::990ca09d-fa20-48fe-b590-c3820cca8ada" providerId="AD" clId="Web-{ACBE31E3-8833-3798-D976-39F8C5A68432}" dt="2025-02-20T22:30:48.795" v="47" actId="1076"/>
        <pc:sldMkLst>
          <pc:docMk/>
          <pc:sldMk cId="3980958646" sldId="748"/>
        </pc:sldMkLst>
        <pc:spChg chg="del">
          <ac:chgData name="Andrea Howard" userId="S::ahoward@placeworks.com::990ca09d-fa20-48fe-b590-c3820cca8ada" providerId="AD" clId="Web-{ACBE31E3-8833-3798-D976-39F8C5A68432}" dt="2025-02-20T22:28:02.814" v="2"/>
          <ac:spMkLst>
            <pc:docMk/>
            <pc:sldMk cId="3980958646" sldId="748"/>
            <ac:spMk id="3" creationId="{FFA660B6-CC08-6D8C-D784-C7E14773F327}"/>
          </ac:spMkLst>
        </pc:spChg>
        <pc:spChg chg="add del mod">
          <ac:chgData name="Andrea Howard" userId="S::ahoward@placeworks.com::990ca09d-fa20-48fe-b590-c3820cca8ada" providerId="AD" clId="Web-{ACBE31E3-8833-3798-D976-39F8C5A68432}" dt="2025-02-20T22:28:12.237" v="5"/>
          <ac:spMkLst>
            <pc:docMk/>
            <pc:sldMk cId="3980958646" sldId="748"/>
            <ac:spMk id="6" creationId="{3C71DB7F-7879-B317-E704-538B69D1585C}"/>
          </ac:spMkLst>
        </pc:spChg>
        <pc:spChg chg="add mod">
          <ac:chgData name="Andrea Howard" userId="S::ahoward@placeworks.com::990ca09d-fa20-48fe-b590-c3820cca8ada" providerId="AD" clId="Web-{ACBE31E3-8833-3798-D976-39F8C5A68432}" dt="2025-02-20T22:29:44.556" v="15" actId="1076"/>
          <ac:spMkLst>
            <pc:docMk/>
            <pc:sldMk cId="3980958646" sldId="748"/>
            <ac:spMk id="8" creationId="{39215AFD-2D26-345D-933A-CA2B39F5D53B}"/>
          </ac:spMkLst>
        </pc:spChg>
        <pc:spChg chg="add mod">
          <ac:chgData name="Andrea Howard" userId="S::ahoward@placeworks.com::990ca09d-fa20-48fe-b590-c3820cca8ada" providerId="AD" clId="Web-{ACBE31E3-8833-3798-D976-39F8C5A68432}" dt="2025-02-20T22:30:01.120" v="38" actId="1076"/>
          <ac:spMkLst>
            <pc:docMk/>
            <pc:sldMk cId="3980958646" sldId="748"/>
            <ac:spMk id="10" creationId="{1F69D944-EF1E-1D44-B847-380EF0BC84D7}"/>
          </ac:spMkLst>
        </pc:spChg>
        <pc:picChg chg="add mod modCrop">
          <ac:chgData name="Andrea Howard" userId="S::ahoward@placeworks.com::990ca09d-fa20-48fe-b590-c3820cca8ada" providerId="AD" clId="Web-{ACBE31E3-8833-3798-D976-39F8C5A68432}" dt="2025-02-20T22:29:37.931" v="14" actId="14100"/>
          <ac:picMkLst>
            <pc:docMk/>
            <pc:sldMk cId="3980958646" sldId="748"/>
            <ac:picMk id="4" creationId="{6886BCB2-1028-516C-65E6-9E663588427C}"/>
          </ac:picMkLst>
        </pc:picChg>
        <pc:picChg chg="add mod">
          <ac:chgData name="Andrea Howard" userId="S::ahoward@placeworks.com::990ca09d-fa20-48fe-b590-c3820cca8ada" providerId="AD" clId="Web-{ACBE31E3-8833-3798-D976-39F8C5A68432}" dt="2025-02-20T22:30:48.795" v="47" actId="1076"/>
          <ac:picMkLst>
            <pc:docMk/>
            <pc:sldMk cId="3980958646" sldId="748"/>
            <ac:picMk id="11" creationId="{F07A83E2-A20E-8806-F09C-B817569BA5DF}"/>
          </ac:picMkLst>
        </pc:picChg>
      </pc:sldChg>
    </pc:docChg>
  </pc:docChgLst>
  <pc:docChgLst>
    <pc:chgData name="Guest User" userId="S::urn:spo:anon#095374eaab3a41fdf278d2ad446b5b22c84e16bc763c313faaa2ffca7039e72a::" providerId="AD" clId="Web-{9DDE9099-CF6D-B22E-F823-8D5BF4B50775}"/>
    <pc:docChg chg="modSld">
      <pc:chgData name="Guest User" userId="S::urn:spo:anon#095374eaab3a41fdf278d2ad446b5b22c84e16bc763c313faaa2ffca7039e72a::" providerId="AD" clId="Web-{9DDE9099-CF6D-B22E-F823-8D5BF4B50775}" dt="2025-02-20T17:23:46.443" v="2" actId="14100"/>
      <pc:docMkLst>
        <pc:docMk/>
      </pc:docMkLst>
      <pc:sldChg chg="modSp">
        <pc:chgData name="Guest User" userId="S::urn:spo:anon#095374eaab3a41fdf278d2ad446b5b22c84e16bc763c313faaa2ffca7039e72a::" providerId="AD" clId="Web-{9DDE9099-CF6D-B22E-F823-8D5BF4B50775}" dt="2025-02-20T17:23:46.443" v="2" actId="14100"/>
        <pc:sldMkLst>
          <pc:docMk/>
          <pc:sldMk cId="2430312478" sldId="735"/>
        </pc:sldMkLst>
        <pc:spChg chg="mod">
          <ac:chgData name="Guest User" userId="S::urn:spo:anon#095374eaab3a41fdf278d2ad446b5b22c84e16bc763c313faaa2ffca7039e72a::" providerId="AD" clId="Web-{9DDE9099-CF6D-B22E-F823-8D5BF4B50775}" dt="2025-02-20T17:23:46.443" v="2" actId="14100"/>
          <ac:spMkLst>
            <pc:docMk/>
            <pc:sldMk cId="2430312478" sldId="735"/>
            <ac:spMk id="2" creationId="{616659FA-0BCE-CB2C-741A-2991C2848A2F}"/>
          </ac:spMkLst>
        </pc:spChg>
      </pc:sldChg>
    </pc:docChg>
  </pc:docChgLst>
  <pc:docChgLst>
    <pc:chgData name="Allison Giffin" userId="S::agiffin@placeworks.com::8d8ef101-70c2-4c08-9dc3-4fa7629cabbd" providerId="AD" clId="Web-{1B212FC2-BEF8-2334-5EAE-5EE8B22ACAC2}"/>
    <pc:docChg chg="modSld">
      <pc:chgData name="Allison Giffin" userId="S::agiffin@placeworks.com::8d8ef101-70c2-4c08-9dc3-4fa7629cabbd" providerId="AD" clId="Web-{1B212FC2-BEF8-2334-5EAE-5EE8B22ACAC2}" dt="2025-02-20T22:30:35.419" v="1"/>
      <pc:docMkLst>
        <pc:docMk/>
      </pc:docMkLst>
      <pc:sldChg chg="addSp delSp modSp">
        <pc:chgData name="Allison Giffin" userId="S::agiffin@placeworks.com::8d8ef101-70c2-4c08-9dc3-4fa7629cabbd" providerId="AD" clId="Web-{1B212FC2-BEF8-2334-5EAE-5EE8B22ACAC2}" dt="2025-02-20T22:30:35.419" v="1"/>
        <pc:sldMkLst>
          <pc:docMk/>
          <pc:sldMk cId="3980958646" sldId="748"/>
        </pc:sldMkLst>
        <pc:picChg chg="add del mod">
          <ac:chgData name="Allison Giffin" userId="S::agiffin@placeworks.com::8d8ef101-70c2-4c08-9dc3-4fa7629cabbd" providerId="AD" clId="Web-{1B212FC2-BEF8-2334-5EAE-5EE8B22ACAC2}" dt="2025-02-20T22:30:35.419" v="1"/>
          <ac:picMkLst>
            <pc:docMk/>
            <pc:sldMk cId="3980958646" sldId="748"/>
            <ac:picMk id="3" creationId="{097174FF-E9C4-4A80-3DC2-71C408AC8CCA}"/>
          </ac:picMkLst>
        </pc:picChg>
      </pc:sldChg>
    </pc:docChg>
  </pc:docChgLst>
  <pc:docChgLst>
    <pc:chgData name="Andrea Howard" userId="S::ahoward@placeworks.com::990ca09d-fa20-48fe-b590-c3820cca8ada" providerId="AD" clId="Web-{1AF0961A-22D3-00CF-D414-3389BACEEF02}"/>
    <pc:docChg chg="delSld">
      <pc:chgData name="Andrea Howard" userId="S::ahoward@placeworks.com::990ca09d-fa20-48fe-b590-c3820cca8ada" providerId="AD" clId="Web-{1AF0961A-22D3-00CF-D414-3389BACEEF02}" dt="2025-02-20T02:02:01.364" v="0"/>
      <pc:docMkLst>
        <pc:docMk/>
      </pc:docMkLst>
      <pc:sldChg chg="del">
        <pc:chgData name="Andrea Howard" userId="S::ahoward@placeworks.com::990ca09d-fa20-48fe-b590-c3820cca8ada" providerId="AD" clId="Web-{1AF0961A-22D3-00CF-D414-3389BACEEF02}" dt="2025-02-20T02:02:01.364" v="0"/>
        <pc:sldMkLst>
          <pc:docMk/>
          <pc:sldMk cId="2674970212" sldId="741"/>
        </pc:sldMkLst>
      </pc:sldChg>
    </pc:docChg>
  </pc:docChgLst>
</pc:chgInfo>
</file>

<file path=ppt/comments/modernComment_2E7_2A495CFC.xml><?xml version="1.0" encoding="utf-8"?>
<p188:cmLst xmlns:a="http://schemas.openxmlformats.org/drawingml/2006/main" xmlns:r="http://schemas.openxmlformats.org/officeDocument/2006/relationships" xmlns:p188="http://schemas.microsoft.com/office/powerpoint/2018/8/main">
  <p188:cm id="{A3243CB0-086D-46A0-B278-2D5FE16E3359}" authorId="{A1C9D066-F98E-7D72-FBA5-E19A60ECA1A8}" created="2025-02-20T00:01:31.688">
    <ac:deMkLst xmlns:ac="http://schemas.microsoft.com/office/drawing/2013/main/command">
      <pc:docMk xmlns:pc="http://schemas.microsoft.com/office/powerpoint/2013/main/command"/>
      <pc:sldMk xmlns:pc="http://schemas.microsoft.com/office/powerpoint/2013/main/command" cId="709451004" sldId="743"/>
      <ac:spMk id="2" creationId="{8307BFC9-2422-B6FA-E498-F2559F032282}"/>
    </ac:deMkLst>
    <p188:txBody>
      <a:bodyPr/>
      <a:lstStyle/>
      <a:p>
        <a:r>
          <a:rPr lang="en-US"/>
          <a:t>Tanya: there was a slide for a change between the Lower Lake and Rivieras boundary but there is no such proposed change.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6653" tIns="48327" rIns="96653" bIns="4832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4142962" y="0"/>
            <a:ext cx="3170583" cy="480388"/>
          </a:xfrm>
          <a:prstGeom prst="rect">
            <a:avLst/>
          </a:prstGeom>
        </p:spPr>
        <p:txBody>
          <a:bodyPr vert="horz" lIns="96653" tIns="48327" rIns="96653" bIns="48327" rtlCol="0"/>
          <a:lstStyle>
            <a:lvl1pPr algn="r" fontAlgn="auto">
              <a:spcBef>
                <a:spcPts val="0"/>
              </a:spcBef>
              <a:spcAft>
                <a:spcPts val="0"/>
              </a:spcAft>
              <a:defRPr sz="1200">
                <a:latin typeface="+mn-lt"/>
                <a:cs typeface="+mn-cs"/>
              </a:defRPr>
            </a:lvl1pPr>
          </a:lstStyle>
          <a:p>
            <a:pPr>
              <a:defRPr/>
            </a:pPr>
            <a:fld id="{C03C5B0D-3B8A-4304-9CC0-20A6231CF763}" type="datetimeFigureOut">
              <a:rPr lang="en-US"/>
              <a:pPr>
                <a:defRPr/>
              </a:pPr>
              <a:t>2/20/2025</a:t>
            </a:fld>
            <a:endParaRPr lang="en-US"/>
          </a:p>
        </p:txBody>
      </p:sp>
      <p:sp>
        <p:nvSpPr>
          <p:cNvPr id="4" name="Footer Placeholder 3"/>
          <p:cNvSpPr>
            <a:spLocks noGrp="1"/>
          </p:cNvSpPr>
          <p:nvPr>
            <p:ph type="ftr" sz="quarter" idx="2"/>
          </p:nvPr>
        </p:nvSpPr>
        <p:spPr>
          <a:xfrm>
            <a:off x="0" y="9119173"/>
            <a:ext cx="3170583" cy="480388"/>
          </a:xfrm>
          <a:prstGeom prst="rect">
            <a:avLst/>
          </a:prstGeom>
        </p:spPr>
        <p:txBody>
          <a:bodyPr vert="horz" lIns="96653" tIns="48327" rIns="96653" bIns="48327"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6653" tIns="48327" rIns="96653" bIns="48327" rtlCol="0" anchor="b"/>
          <a:lstStyle>
            <a:lvl1pPr algn="r" fontAlgn="auto">
              <a:spcBef>
                <a:spcPts val="0"/>
              </a:spcBef>
              <a:spcAft>
                <a:spcPts val="0"/>
              </a:spcAft>
              <a:defRPr sz="1200">
                <a:latin typeface="+mn-lt"/>
                <a:cs typeface="+mn-cs"/>
              </a:defRPr>
            </a:lvl1pPr>
          </a:lstStyle>
          <a:p>
            <a:pPr>
              <a:defRPr/>
            </a:pPr>
            <a:fld id="{548B73C6-2D38-4EC7-8B88-5050954D700B}" type="slidenum">
              <a:rPr lang="en-US"/>
              <a:pPr>
                <a:defRPr/>
              </a:pPr>
              <a:t>‹#›</a:t>
            </a:fld>
            <a:endParaRPr lang="en-US"/>
          </a:p>
        </p:txBody>
      </p:sp>
    </p:spTree>
    <p:extLst>
      <p:ext uri="{BB962C8B-B14F-4D97-AF65-F5344CB8AC3E}">
        <p14:creationId xmlns:p14="http://schemas.microsoft.com/office/powerpoint/2010/main" val="22333252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6653" tIns="48327" rIns="96653" bIns="4832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142962" y="0"/>
            <a:ext cx="3170583" cy="480388"/>
          </a:xfrm>
          <a:prstGeom prst="rect">
            <a:avLst/>
          </a:prstGeom>
        </p:spPr>
        <p:txBody>
          <a:bodyPr vert="horz" lIns="96653" tIns="48327" rIns="96653" bIns="48327" rtlCol="0"/>
          <a:lstStyle>
            <a:lvl1pPr algn="r" fontAlgn="auto">
              <a:spcBef>
                <a:spcPts val="0"/>
              </a:spcBef>
              <a:spcAft>
                <a:spcPts val="0"/>
              </a:spcAft>
              <a:defRPr sz="1200">
                <a:latin typeface="+mn-lt"/>
                <a:cs typeface="+mn-cs"/>
              </a:defRPr>
            </a:lvl1pPr>
          </a:lstStyle>
          <a:p>
            <a:pPr>
              <a:defRPr/>
            </a:pPr>
            <a:fld id="{482374F7-B74E-45D2-9B49-E46D558CDDF9}" type="datetimeFigureOut">
              <a:rPr lang="en-US"/>
              <a:pPr>
                <a:defRPr/>
              </a:pPr>
              <a:t>2/20/2025</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pPr lvl="0"/>
            <a:endParaRPr lang="en-US" noProof="0"/>
          </a:p>
        </p:txBody>
      </p:sp>
      <p:sp>
        <p:nvSpPr>
          <p:cNvPr id="5" name="Notes Placeholder 4"/>
          <p:cNvSpPr>
            <a:spLocks noGrp="1"/>
          </p:cNvSpPr>
          <p:nvPr>
            <p:ph type="body" sz="quarter" idx="3"/>
          </p:nvPr>
        </p:nvSpPr>
        <p:spPr>
          <a:xfrm>
            <a:off x="732183" y="4561226"/>
            <a:ext cx="5850835" cy="4320213"/>
          </a:xfrm>
          <a:prstGeom prst="rect">
            <a:avLst/>
          </a:prstGeom>
        </p:spPr>
        <p:txBody>
          <a:bodyPr vert="horz" lIns="96653" tIns="48327" rIns="96653" bIns="4832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173"/>
            <a:ext cx="3170583" cy="480388"/>
          </a:xfrm>
          <a:prstGeom prst="rect">
            <a:avLst/>
          </a:prstGeom>
        </p:spPr>
        <p:txBody>
          <a:bodyPr vert="horz" lIns="96653" tIns="48327" rIns="96653" bIns="48327"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2962" y="9119173"/>
            <a:ext cx="3170583" cy="480388"/>
          </a:xfrm>
          <a:prstGeom prst="rect">
            <a:avLst/>
          </a:prstGeom>
        </p:spPr>
        <p:txBody>
          <a:bodyPr vert="horz" lIns="96653" tIns="48327" rIns="96653" bIns="48327" rtlCol="0" anchor="b"/>
          <a:lstStyle>
            <a:lvl1pPr algn="r" fontAlgn="auto">
              <a:spcBef>
                <a:spcPts val="0"/>
              </a:spcBef>
              <a:spcAft>
                <a:spcPts val="0"/>
              </a:spcAft>
              <a:defRPr sz="1200">
                <a:latin typeface="+mn-lt"/>
                <a:cs typeface="+mn-cs"/>
              </a:defRPr>
            </a:lvl1pPr>
          </a:lstStyle>
          <a:p>
            <a:pPr>
              <a:defRPr/>
            </a:pPr>
            <a:fld id="{D31C2452-42DF-4257-A78A-D80D2F2B5786}" type="slidenum">
              <a:rPr lang="en-US"/>
              <a:pPr>
                <a:defRPr/>
              </a:pPr>
              <a:t>‹#›</a:t>
            </a:fld>
            <a:endParaRPr lang="en-US"/>
          </a:p>
        </p:txBody>
      </p:sp>
    </p:spTree>
    <p:extLst>
      <p:ext uri="{BB962C8B-B14F-4D97-AF65-F5344CB8AC3E}">
        <p14:creationId xmlns:p14="http://schemas.microsoft.com/office/powerpoint/2010/main" val="392451864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a:t>
            </a:fld>
            <a:endParaRPr lang="en-US"/>
          </a:p>
        </p:txBody>
      </p:sp>
    </p:spTree>
    <p:extLst>
      <p:ext uri="{BB962C8B-B14F-4D97-AF65-F5344CB8AC3E}">
        <p14:creationId xmlns:p14="http://schemas.microsoft.com/office/powerpoint/2010/main" val="3605587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 is all Rural Residential and Resource Conservation along riparian corridors/tributaries, plus one Industrial-designated parcel</a:t>
            </a:r>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15</a:t>
            </a:fld>
            <a:endParaRPr lang="en-US"/>
          </a:p>
        </p:txBody>
      </p:sp>
    </p:spTree>
    <p:extLst>
      <p:ext uri="{BB962C8B-B14F-4D97-AF65-F5344CB8AC3E}">
        <p14:creationId xmlns:p14="http://schemas.microsoft.com/office/powerpoint/2010/main" val="176947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Area is primarily Rural Lands, Resource Conservation, Agriculture, and a small amount of Suburban Residential Reserve above Boggs Lake.</a:t>
            </a:r>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16</a:t>
            </a:fld>
            <a:endParaRPr lang="en-US"/>
          </a:p>
        </p:txBody>
      </p:sp>
    </p:spTree>
    <p:extLst>
      <p:ext uri="{BB962C8B-B14F-4D97-AF65-F5344CB8AC3E}">
        <p14:creationId xmlns:p14="http://schemas.microsoft.com/office/powerpoint/2010/main" val="31143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-Area includes Siegler Springs subdivision and is designated Rural Lands, Rural Residential, Suburban Residential Reserve (a few parcels discussed at the last GPAC meeting being proposed to change to Local Commercial as a ‘rural hamlet’) and some Agriculture</a:t>
            </a:r>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17</a:t>
            </a:fld>
            <a:endParaRPr lang="en-US"/>
          </a:p>
        </p:txBody>
      </p:sp>
    </p:spTree>
    <p:extLst>
      <p:ext uri="{BB962C8B-B14F-4D97-AF65-F5344CB8AC3E}">
        <p14:creationId xmlns:p14="http://schemas.microsoft.com/office/powerpoint/2010/main" val="1425233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t>We used zip codes 95458 and 95464 to extend the Upper Lake/Nice PA boundary southeast to include all of Lucerne, but modified the zip code boundary to exclude Kono Tayee, which remains in Shoreline Communities. </a:t>
            </a:r>
          </a:p>
          <a:p>
            <a:pPr>
              <a:spcBef>
                <a:spcPts val="0"/>
              </a:spcBef>
              <a:spcAft>
                <a:spcPts val="0"/>
              </a:spcAft>
            </a:pPr>
            <a:r>
              <a:rPr lang="en-US"/>
              <a:t>Zip code 95458 is the one Mireya asked me to use because it is the Central Region Town Hall (</a:t>
            </a:r>
            <a:r>
              <a:rPr lang="en-US" err="1"/>
              <a:t>CeRTH</a:t>
            </a:r>
            <a:r>
              <a:rPr lang="en-US"/>
              <a:t>) boundary, but this one includes Kono Tayee and does not include the northern part of Lucerne, and also does not intersect with the Upper Lake/Nice Boundary</a:t>
            </a:r>
            <a:endParaRPr lang="en-US">
              <a:ea typeface="Calibri"/>
              <a:cs typeface="Calibri"/>
            </a:endParaRPr>
          </a:p>
          <a:p>
            <a:pPr>
              <a:spcBef>
                <a:spcPts val="0"/>
              </a:spcBef>
              <a:spcAft>
                <a:spcPts val="0"/>
              </a:spcAft>
            </a:pPr>
            <a:r>
              <a:rPr lang="en-US"/>
              <a:t>We included zip code 95464 because it includes the northern part of Lucerne and intersects with UL/N </a:t>
            </a:r>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D31C2452-42DF-4257-A78A-D80D2F2B5786}" type="slidenum">
              <a:rPr lang="en-US"/>
              <a:pPr>
                <a:defRPr/>
              </a:pPr>
              <a:t>18</a:t>
            </a:fld>
            <a:endParaRPr lang="en-US"/>
          </a:p>
        </p:txBody>
      </p:sp>
    </p:spTree>
    <p:extLst>
      <p:ext uri="{BB962C8B-B14F-4D97-AF65-F5344CB8AC3E}">
        <p14:creationId xmlns:p14="http://schemas.microsoft.com/office/powerpoint/2010/main" val="4165277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08CF9-AD7A-0483-77D6-E6540AE875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0C21C-33F8-4082-4064-566DBEE99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A2552D-AD6F-512A-60F8-1B01247B47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E339CE-5148-2D52-21AC-32229CCB1CE6}"/>
              </a:ext>
            </a:extLst>
          </p:cNvPr>
          <p:cNvSpPr>
            <a:spLocks noGrp="1"/>
          </p:cNvSpPr>
          <p:nvPr>
            <p:ph type="sldNum" sz="quarter" idx="5"/>
          </p:nvPr>
        </p:nvSpPr>
        <p:spPr/>
        <p:txBody>
          <a:bodyPr/>
          <a:lstStyle/>
          <a:p>
            <a:pPr>
              <a:defRPr/>
            </a:pPr>
            <a:fld id="{D31C2452-42DF-4257-A78A-D80D2F2B5786}" type="slidenum">
              <a:rPr lang="en-US" smtClean="0"/>
              <a:pPr>
                <a:defRPr/>
              </a:pPr>
              <a:t>23</a:t>
            </a:fld>
            <a:endParaRPr lang="en-US"/>
          </a:p>
        </p:txBody>
      </p:sp>
    </p:spTree>
    <p:extLst>
      <p:ext uri="{BB962C8B-B14F-4D97-AF65-F5344CB8AC3E}">
        <p14:creationId xmlns:p14="http://schemas.microsoft.com/office/powerpoint/2010/main" val="2530362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2</a:t>
            </a:fld>
            <a:endParaRPr lang="en-US"/>
          </a:p>
        </p:txBody>
      </p:sp>
    </p:spTree>
    <p:extLst>
      <p:ext uri="{BB962C8B-B14F-4D97-AF65-F5344CB8AC3E}">
        <p14:creationId xmlns:p14="http://schemas.microsoft.com/office/powerpoint/2010/main" val="2860265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EEF4C-015B-8413-7975-DDB4A8F35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647C5-2280-6A5F-A321-0BC62B18BD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DF00E-C989-B7AD-07CF-D1EE1A34EB29}"/>
              </a:ext>
            </a:extLst>
          </p:cNvPr>
          <p:cNvSpPr>
            <a:spLocks noGrp="1"/>
          </p:cNvSpPr>
          <p:nvPr>
            <p:ph type="body" idx="1"/>
          </p:nvPr>
        </p:nvSpPr>
        <p:spPr/>
        <p:txBody>
          <a:bodyPr/>
          <a:lstStyle/>
          <a:p>
            <a:r>
              <a:rPr lang="en-US"/>
              <a:t>GPAC is an advisory committee.</a:t>
            </a:r>
          </a:p>
        </p:txBody>
      </p:sp>
      <p:sp>
        <p:nvSpPr>
          <p:cNvPr id="4" name="Slide Number Placeholder 3">
            <a:extLst>
              <a:ext uri="{FF2B5EF4-FFF2-40B4-BE49-F238E27FC236}">
                <a16:creationId xmlns:a16="http://schemas.microsoft.com/office/drawing/2014/main" id="{1C36FE5B-BC52-B716-C33F-0389F0D0F129}"/>
              </a:ext>
            </a:extLst>
          </p:cNvPr>
          <p:cNvSpPr>
            <a:spLocks noGrp="1"/>
          </p:cNvSpPr>
          <p:nvPr>
            <p:ph type="sldNum" sz="quarter" idx="5"/>
          </p:nvPr>
        </p:nvSpPr>
        <p:spPr/>
        <p:txBody>
          <a:bodyPr/>
          <a:lstStyle/>
          <a:p>
            <a:pPr>
              <a:defRPr/>
            </a:pPr>
            <a:fld id="{D31C2452-42DF-4257-A78A-D80D2F2B5786}" type="slidenum">
              <a:rPr lang="en-US" smtClean="0"/>
              <a:pPr>
                <a:defRPr/>
              </a:pPr>
              <a:t>6</a:t>
            </a:fld>
            <a:endParaRPr lang="en-US"/>
          </a:p>
        </p:txBody>
      </p:sp>
    </p:spTree>
    <p:extLst>
      <p:ext uri="{BB962C8B-B14F-4D97-AF65-F5344CB8AC3E}">
        <p14:creationId xmlns:p14="http://schemas.microsoft.com/office/powerpoint/2010/main" val="189352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BAA45-D30B-4F7D-F14E-AD39CF757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7D8280-E5DC-A736-F5B8-DE462BE0F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9B2E6-35C7-4DB5-2748-981D28029697}"/>
              </a:ext>
            </a:extLst>
          </p:cNvPr>
          <p:cNvSpPr>
            <a:spLocks noGrp="1"/>
          </p:cNvSpPr>
          <p:nvPr>
            <p:ph type="body" idx="1"/>
          </p:nvPr>
        </p:nvSpPr>
        <p:spPr/>
        <p:txBody>
          <a:bodyPr/>
          <a:lstStyle/>
          <a:p>
            <a:r>
              <a:rPr lang="en-US"/>
              <a:t>GPAC is an advisory committee.</a:t>
            </a:r>
          </a:p>
        </p:txBody>
      </p:sp>
      <p:sp>
        <p:nvSpPr>
          <p:cNvPr id="4" name="Slide Number Placeholder 3">
            <a:extLst>
              <a:ext uri="{FF2B5EF4-FFF2-40B4-BE49-F238E27FC236}">
                <a16:creationId xmlns:a16="http://schemas.microsoft.com/office/drawing/2014/main" id="{919ACE1E-AA09-55A6-5417-C7E238015E19}"/>
              </a:ext>
            </a:extLst>
          </p:cNvPr>
          <p:cNvSpPr>
            <a:spLocks noGrp="1"/>
          </p:cNvSpPr>
          <p:nvPr>
            <p:ph type="sldNum" sz="quarter" idx="5"/>
          </p:nvPr>
        </p:nvSpPr>
        <p:spPr/>
        <p:txBody>
          <a:bodyPr/>
          <a:lstStyle/>
          <a:p>
            <a:pPr>
              <a:defRPr/>
            </a:pPr>
            <a:fld id="{D31C2452-42DF-4257-A78A-D80D2F2B5786}" type="slidenum">
              <a:rPr lang="en-US" smtClean="0"/>
              <a:pPr>
                <a:defRPr/>
              </a:pPr>
              <a:t>8</a:t>
            </a:fld>
            <a:endParaRPr lang="en-US"/>
          </a:p>
        </p:txBody>
      </p:sp>
    </p:spTree>
    <p:extLst>
      <p:ext uri="{BB962C8B-B14F-4D97-AF65-F5344CB8AC3E}">
        <p14:creationId xmlns:p14="http://schemas.microsoft.com/office/powerpoint/2010/main" val="32086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Proposed expansion in the northwest corner of the Kelseyville CGB. Land is designated Agriculture in the western area proposing to be expanded and designated Industrial in the eastern portion proposing to expand</a:t>
            </a:r>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9</a:t>
            </a:fld>
            <a:endParaRPr lang="en-US"/>
          </a:p>
        </p:txBody>
      </p:sp>
    </p:spTree>
    <p:extLst>
      <p:ext uri="{BB962C8B-B14F-4D97-AF65-F5344CB8AC3E}">
        <p14:creationId xmlns:p14="http://schemas.microsoft.com/office/powerpoint/2010/main" val="3844647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Expansion in the southeastern part of the Lower Lake CGB. Expansion Area is currently Suburban Residential Reserve</a:t>
            </a:r>
          </a:p>
          <a:p>
            <a:endParaRPr lang="en-US"/>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10</a:t>
            </a:fld>
            <a:endParaRPr lang="en-US"/>
          </a:p>
        </p:txBody>
      </p:sp>
    </p:spTree>
    <p:extLst>
      <p:ext uri="{BB962C8B-B14F-4D97-AF65-F5344CB8AC3E}">
        <p14:creationId xmlns:p14="http://schemas.microsoft.com/office/powerpoint/2010/main" val="3430583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2A7B9-02B1-3FA7-CCBF-2722C0717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ABF68-773E-8C45-56D8-B06FDE72F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1C5BD-C2E5-AE24-9334-DEC786352363}"/>
              </a:ext>
            </a:extLst>
          </p:cNvPr>
          <p:cNvSpPr>
            <a:spLocks noGrp="1"/>
          </p:cNvSpPr>
          <p:nvPr>
            <p:ph type="body" idx="1"/>
          </p:nvPr>
        </p:nvSpPr>
        <p:spPr/>
        <p:txBody>
          <a:bodyPr/>
          <a:lstStyle/>
          <a:p>
            <a:r>
              <a:rPr lang="en-US"/>
              <a:t>GPAC is an advisory committee.</a:t>
            </a:r>
          </a:p>
        </p:txBody>
      </p:sp>
      <p:sp>
        <p:nvSpPr>
          <p:cNvPr id="4" name="Slide Number Placeholder 3">
            <a:extLst>
              <a:ext uri="{FF2B5EF4-FFF2-40B4-BE49-F238E27FC236}">
                <a16:creationId xmlns:a16="http://schemas.microsoft.com/office/drawing/2014/main" id="{A0825F03-55CE-3B21-6E21-9FAC306DF432}"/>
              </a:ext>
            </a:extLst>
          </p:cNvPr>
          <p:cNvSpPr>
            <a:spLocks noGrp="1"/>
          </p:cNvSpPr>
          <p:nvPr>
            <p:ph type="sldNum" sz="quarter" idx="5"/>
          </p:nvPr>
        </p:nvSpPr>
        <p:spPr/>
        <p:txBody>
          <a:bodyPr/>
          <a:lstStyle/>
          <a:p>
            <a:pPr>
              <a:defRPr/>
            </a:pPr>
            <a:fld id="{D31C2452-42DF-4257-A78A-D80D2F2B5786}" type="slidenum">
              <a:rPr lang="en-US" smtClean="0"/>
              <a:pPr>
                <a:defRPr/>
              </a:pPr>
              <a:t>12</a:t>
            </a:fld>
            <a:endParaRPr lang="en-US"/>
          </a:p>
        </p:txBody>
      </p:sp>
    </p:spTree>
    <p:extLst>
      <p:ext uri="{BB962C8B-B14F-4D97-AF65-F5344CB8AC3E}">
        <p14:creationId xmlns:p14="http://schemas.microsoft.com/office/powerpoint/2010/main" val="1507666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-Entire community of Blue Lakes remains in Upper Lake/Nice. Land is designated Public Lands, Rural Lands, or Resource Conservation (along tributaries)</a:t>
            </a:r>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13</a:t>
            </a:fld>
            <a:endParaRPr lang="en-US"/>
          </a:p>
        </p:txBody>
      </p:sp>
    </p:spTree>
    <p:extLst>
      <p:ext uri="{BB962C8B-B14F-4D97-AF65-F5344CB8AC3E}">
        <p14:creationId xmlns:p14="http://schemas.microsoft.com/office/powerpoint/2010/main" val="362589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Very small change to include all of Jerusalem Grade subdivision within the Lower Lake Planning Area. Currently part of it is in Middletown. All parcels are Rural Residential</a:t>
            </a:r>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14</a:t>
            </a:fld>
            <a:endParaRPr lang="en-US"/>
          </a:p>
        </p:txBody>
      </p:sp>
    </p:spTree>
    <p:extLst>
      <p:ext uri="{BB962C8B-B14F-4D97-AF65-F5344CB8AC3E}">
        <p14:creationId xmlns:p14="http://schemas.microsoft.com/office/powerpoint/2010/main" val="363511688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4" name="Picture 3" descr="A view of a lake from a mountain&#10;&#10;Description automatically generated">
            <a:extLst>
              <a:ext uri="{FF2B5EF4-FFF2-40B4-BE49-F238E27FC236}">
                <a16:creationId xmlns:a16="http://schemas.microsoft.com/office/drawing/2014/main" id="{8BFD89CA-D7D2-D848-4353-01F7781BAEA1}"/>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61" b="97461" l="1270" r="96777">
                        <a14:foregroundMark x1="6006" y1="62695" x2="6006" y2="62695"/>
                        <a14:foregroundMark x1="5615" y1="52018" x2="6348" y2="55404"/>
                        <a14:foregroundMark x1="1270" y1="48698" x2="2441" y2="57487"/>
                        <a14:foregroundMark x1="6836" y1="75130" x2="11719" y2="83464"/>
                        <a14:foregroundMark x1="11719" y1="83464" x2="30664" y2="89844"/>
                        <a14:foregroundMark x1="30664" y1="89844" x2="51074" y2="79036"/>
                        <a14:foregroundMark x1="51074" y1="79036" x2="63330" y2="87370"/>
                        <a14:foregroundMark x1="63330" y1="87370" x2="72998" y2="78385"/>
                        <a14:foregroundMark x1="72998" y1="78385" x2="83545" y2="80273"/>
                        <a14:foregroundMark x1="83545" y1="80273" x2="85742" y2="83984"/>
                        <a14:foregroundMark x1="48926" y1="70182" x2="85205" y2="67643"/>
                        <a14:foregroundMark x1="74658" y1="60091" x2="96826" y2="69727"/>
                        <a14:foregroundMark x1="72559" y1="49935" x2="93799" y2="58398"/>
                        <a14:foregroundMark x1="12354" y1="94792" x2="64160" y2="97461"/>
                        <a14:foregroundMark x1="64160" y1="97461" x2="82568" y2="96875"/>
                      </a14:backgroundRemoval>
                    </a14:imgEffect>
                  </a14:imgLayer>
                </a14:imgProps>
              </a:ext>
            </a:extLst>
          </a:blip>
          <a:stretch>
            <a:fillRect/>
          </a:stretch>
        </p:blipFill>
        <p:spPr>
          <a:xfrm>
            <a:off x="0" y="0"/>
            <a:ext cx="9144000" cy="6858000"/>
          </a:xfrm>
          <a:prstGeom prst="rect">
            <a:avLst/>
          </a:prstGeom>
          <a:solidFill>
            <a:srgbClr val="83BADC"/>
          </a:solidFill>
        </p:spPr>
      </p:pic>
    </p:spTree>
    <p:extLst>
      <p:ext uri="{BB962C8B-B14F-4D97-AF65-F5344CB8AC3E}">
        <p14:creationId xmlns:p14="http://schemas.microsoft.com/office/powerpoint/2010/main" val="2412466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Title and Content">
    <p:spTree>
      <p:nvGrpSpPr>
        <p:cNvPr id="1" name=""/>
        <p:cNvGrpSpPr/>
        <p:nvPr/>
      </p:nvGrpSpPr>
      <p:grpSpPr>
        <a:xfrm>
          <a:off x="0" y="0"/>
          <a:ext cx="0" cy="0"/>
          <a:chOff x="0" y="0"/>
          <a:chExt cx="0" cy="0"/>
        </a:xfrm>
      </p:grpSpPr>
      <p:sp>
        <p:nvSpPr>
          <p:cNvPr id="3" name="Rectangle 2"/>
          <p:cNvSpPr/>
          <p:nvPr userDrawn="1"/>
        </p:nvSpPr>
        <p:spPr>
          <a:xfrm>
            <a:off x="0" y="6248400"/>
            <a:ext cx="9144000" cy="609600"/>
          </a:xfrm>
          <a:prstGeom prst="rect">
            <a:avLst/>
          </a:prstGeom>
          <a:solidFill>
            <a:srgbClr val="0D2E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27035"/>
            <a:ext cx="8229600" cy="503026"/>
          </a:xfrm>
          <a:prstGeom prst="rect">
            <a:avLst/>
          </a:prstGeom>
        </p:spPr>
        <p:txBody>
          <a:bodyPr/>
          <a:lstStyle>
            <a:lvl1pPr>
              <a:defRPr>
                <a:solidFill>
                  <a:srgbClr val="0D2E58"/>
                </a:solidFill>
                <a:latin typeface="Century Gothic" panose="020B0502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CA255A89-D085-4475-BB29-318A7402762A}"/>
              </a:ext>
            </a:extLst>
          </p:cNvPr>
          <p:cNvSpPr>
            <a:spLocks noGrp="1"/>
          </p:cNvSpPr>
          <p:nvPr>
            <p:ph type="body" sz="quarter" idx="10"/>
          </p:nvPr>
        </p:nvSpPr>
        <p:spPr>
          <a:xfrm>
            <a:off x="457200" y="1201737"/>
            <a:ext cx="8229600" cy="4741863"/>
          </a:xfrm>
          <a:prstGeom prst="rect">
            <a:avLst/>
          </a:prstGeom>
        </p:spPr>
        <p:txBody>
          <a:bodyPr/>
          <a:lstStyle>
            <a:lvl1pPr marL="342900" indent="-342900">
              <a:buClr>
                <a:srgbClr val="D8B43D"/>
              </a:buClr>
              <a:buFont typeface="Arial" panose="020B0604020202020204" pitchFamily="34" charset="0"/>
              <a:buChar char="•"/>
              <a:defRPr sz="2000" b="0" baseline="0">
                <a:solidFill>
                  <a:schemeClr val="tx1"/>
                </a:solidFill>
                <a:latin typeface="Segoe UI Semibold" panose="020B0702040204020203" pitchFamily="34" charset="0"/>
                <a:cs typeface="Segoe UI Semibold" panose="020B0702040204020203" pitchFamily="34" charset="0"/>
              </a:defRPr>
            </a:lvl1pPr>
            <a:lvl2pPr marL="687388" indent="-225425">
              <a:buClr>
                <a:srgbClr val="D8B43D"/>
              </a:buClr>
              <a:buFont typeface="Arial" panose="020B0604020202020204" pitchFamily="34" charset="0"/>
              <a:buChar char="•"/>
              <a:defRPr sz="1800" baseline="0">
                <a:solidFill>
                  <a:schemeClr val="tx1"/>
                </a:solidFill>
                <a:latin typeface="Segoe UI" panose="020B0502040204020203" pitchFamily="34" charset="0"/>
              </a:defRPr>
            </a:lvl2pPr>
            <a:lvl3pPr marL="1143000" indent="-228600">
              <a:buClr>
                <a:srgbClr val="D8B43D"/>
              </a:buClr>
              <a:buFont typeface="Arial" panose="020B0604020202020204" pitchFamily="34" charset="0"/>
              <a:buChar char="•"/>
              <a:defRPr sz="1600" baseline="0">
                <a:solidFill>
                  <a:schemeClr val="tx1"/>
                </a:solidFill>
                <a:latin typeface="Segoe UI" panose="020B0502040204020203" pitchFamily="34" charset="0"/>
              </a:defRPr>
            </a:lvl3pPr>
            <a:lvl4pPr marL="1600200" indent="-228600">
              <a:buClr>
                <a:srgbClr val="D8B43D"/>
              </a:buClr>
              <a:buFont typeface="Arial" panose="020B0604020202020204" pitchFamily="34" charset="0"/>
              <a:buChar char="•"/>
              <a:defRPr sz="1400" baseline="0">
                <a:solidFill>
                  <a:schemeClr val="tx1"/>
                </a:solidFill>
                <a:latin typeface="Segoe UI" panose="020B0502040204020203" pitchFamily="34" charset="0"/>
              </a:defRPr>
            </a:lvl4pPr>
            <a:lvl5pPr marL="2057400" indent="-228600">
              <a:buClr>
                <a:srgbClr val="D8B43D"/>
              </a:buClr>
              <a:buFont typeface="Arial" panose="020B0604020202020204" pitchFamily="34" charset="0"/>
              <a:buChar char="•"/>
              <a:defRPr sz="1200" baseline="0">
                <a:solidFill>
                  <a:schemeClr val="tx1"/>
                </a:solidFill>
                <a:latin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8C0F0773-9C3B-5E66-CABA-829577916EF9}"/>
              </a:ext>
            </a:extLst>
          </p:cNvPr>
          <p:cNvSpPr txBox="1"/>
          <p:nvPr userDrawn="1"/>
        </p:nvSpPr>
        <p:spPr>
          <a:xfrm>
            <a:off x="457200" y="6318749"/>
            <a:ext cx="3124200" cy="461665"/>
          </a:xfrm>
          <a:prstGeom prst="rect">
            <a:avLst/>
          </a:prstGeom>
          <a:noFill/>
        </p:spPr>
        <p:txBody>
          <a:bodyPr wrap="square" rtlCol="0">
            <a:spAutoFit/>
          </a:bodyPr>
          <a:lstStyle/>
          <a:p>
            <a:r>
              <a:rPr lang="en-US" sz="2400" b="1">
                <a:solidFill>
                  <a:schemeClr val="bg1"/>
                </a:solidFill>
              </a:rPr>
              <a:t>Lake County 2050</a:t>
            </a:r>
          </a:p>
        </p:txBody>
      </p:sp>
    </p:spTree>
    <p:extLst>
      <p:ext uri="{BB962C8B-B14F-4D97-AF65-F5344CB8AC3E}">
        <p14:creationId xmlns:p14="http://schemas.microsoft.com/office/powerpoint/2010/main" val="4069969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ndar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5"/>
            <a:ext cx="8229600" cy="503026"/>
          </a:xfrm>
          <a:prstGeom prst="rect">
            <a:avLst/>
          </a:prstGeom>
        </p:spPr>
        <p:txBody>
          <a:bodyPr/>
          <a:lstStyle>
            <a:lvl1pPr>
              <a:defRPr>
                <a:latin typeface="Century Gothic" panose="020B0502020202020204" pitchFamily="34" charset="0"/>
              </a:defRPr>
            </a:lvl1pPr>
          </a:lstStyle>
          <a:p>
            <a:r>
              <a:rPr lang="en-US"/>
              <a:t>Click to edit Master title style</a:t>
            </a:r>
          </a:p>
        </p:txBody>
      </p:sp>
      <p:sp>
        <p:nvSpPr>
          <p:cNvPr id="12" name="Text Placeholder 11"/>
          <p:cNvSpPr>
            <a:spLocks noGrp="1"/>
          </p:cNvSpPr>
          <p:nvPr>
            <p:ph type="body" sz="quarter" idx="10"/>
          </p:nvPr>
        </p:nvSpPr>
        <p:spPr>
          <a:xfrm>
            <a:off x="457200" y="1201737"/>
            <a:ext cx="8229600" cy="4741863"/>
          </a:xfrm>
          <a:prstGeom prst="rect">
            <a:avLst/>
          </a:prstGeom>
        </p:spPr>
        <p:txBody>
          <a:bodyPr/>
          <a:lstStyle>
            <a:lvl1pPr>
              <a:buClr>
                <a:srgbClr val="E5BD79"/>
              </a:buClr>
              <a:defRPr b="0" baseline="0">
                <a:solidFill>
                  <a:schemeClr val="tx1"/>
                </a:solidFill>
                <a:latin typeface="Segoe UI Semibold" panose="020B0702040204020203" pitchFamily="34" charset="0"/>
                <a:cs typeface="Segoe UI Semibold" panose="020B0702040204020203" pitchFamily="34" charset="0"/>
              </a:defRPr>
            </a:lvl1pPr>
            <a:lvl2pPr marL="687388" indent="-225425">
              <a:buClr>
                <a:srgbClr val="E5BD79"/>
              </a:buClr>
              <a:defRPr sz="2000" baseline="0">
                <a:solidFill>
                  <a:schemeClr val="tx1"/>
                </a:solidFill>
                <a:latin typeface="Segoe UI" panose="020B0502040204020203" pitchFamily="34" charset="0"/>
              </a:defRPr>
            </a:lvl2pPr>
            <a:lvl3pPr marL="1143000" indent="-228600">
              <a:buClr>
                <a:srgbClr val="E5BD79"/>
              </a:buClr>
              <a:buFont typeface="Wingdings" panose="05000000000000000000" pitchFamily="2" charset="2"/>
              <a:buChar char="§"/>
              <a:defRPr sz="1800" baseline="0">
                <a:solidFill>
                  <a:schemeClr val="tx1"/>
                </a:solidFill>
                <a:latin typeface="Segoe UI" panose="020B0502040204020203" pitchFamily="34" charset="0"/>
              </a:defRPr>
            </a:lvl3pPr>
            <a:lvl4pPr marL="1600200" indent="-228600">
              <a:buClr>
                <a:srgbClr val="E5BD79"/>
              </a:buClr>
              <a:buFont typeface="Courier New" panose="02070309020205020404" pitchFamily="49" charset="0"/>
              <a:buChar char="o"/>
              <a:defRPr sz="1800" baseline="0">
                <a:solidFill>
                  <a:schemeClr val="tx1"/>
                </a:solidFill>
                <a:latin typeface="Segoe UI" panose="020B0502040204020203" pitchFamily="34" charset="0"/>
              </a:defRPr>
            </a:lvl4pPr>
            <a:lvl5pPr marL="2057400" indent="-228600">
              <a:buClr>
                <a:srgbClr val="E5BD79"/>
              </a:buClr>
              <a:buFont typeface="Wingdings" panose="05000000000000000000" pitchFamily="2" charset="2"/>
              <a:buChar char="§"/>
              <a:defRPr sz="1800" baseline="0">
                <a:solidFill>
                  <a:schemeClr val="tx1"/>
                </a:solidFill>
                <a:latin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4264852" y="6399311"/>
            <a:ext cx="4610558" cy="307777"/>
          </a:xfrm>
          <a:prstGeom prst="rect">
            <a:avLst/>
          </a:prstGeom>
        </p:spPr>
        <p:txBody>
          <a:bodyPr wrap="none" anchor="ctr" anchorCtr="0">
            <a:spAutoFit/>
          </a:bodyPr>
          <a:lstStyle/>
          <a:p>
            <a:pPr algn="r"/>
            <a:r>
              <a:rPr lang="en-US" sz="1400" b="1" i="1">
                <a:solidFill>
                  <a:schemeClr val="bg1"/>
                </a:solidFill>
                <a:latin typeface="+mj-lt"/>
              </a:rPr>
              <a:t>Click: View &gt; Slide Master &gt; Edit Text to Add Footer </a:t>
            </a:r>
          </a:p>
        </p:txBody>
      </p:sp>
      <p:pic>
        <p:nvPicPr>
          <p:cNvPr id="15" name="Graphic 14">
            <a:extLst>
              <a:ext uri="{FF2B5EF4-FFF2-40B4-BE49-F238E27FC236}">
                <a16:creationId xmlns:a16="http://schemas.microsoft.com/office/drawing/2014/main" id="{5EA16B7F-190C-4069-AB3F-80BB84C546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6064041"/>
            <a:ext cx="3276600" cy="631148"/>
          </a:xfrm>
          <a:prstGeom prst="rect">
            <a:avLst/>
          </a:prstGeom>
        </p:spPr>
      </p:pic>
      <p:pic>
        <p:nvPicPr>
          <p:cNvPr id="16" name="Graphic 15">
            <a:extLst>
              <a:ext uri="{FF2B5EF4-FFF2-40B4-BE49-F238E27FC236}">
                <a16:creationId xmlns:a16="http://schemas.microsoft.com/office/drawing/2014/main" id="{F029D848-475B-4C3C-9A45-3DC941F2948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833" r="833" b="13402"/>
          <a:stretch/>
        </p:blipFill>
        <p:spPr>
          <a:xfrm>
            <a:off x="0" y="5695351"/>
            <a:ext cx="9144000" cy="1162649"/>
          </a:xfrm>
          <a:prstGeom prst="rect">
            <a:avLst/>
          </a:prstGeom>
        </p:spPr>
      </p:pic>
      <p:sp>
        <p:nvSpPr>
          <p:cNvPr id="3" name="TextBox 2">
            <a:extLst>
              <a:ext uri="{FF2B5EF4-FFF2-40B4-BE49-F238E27FC236}">
                <a16:creationId xmlns:a16="http://schemas.microsoft.com/office/drawing/2014/main" id="{E2A9274C-CBF7-EEF0-BE63-AD031361F370}"/>
              </a:ext>
            </a:extLst>
          </p:cNvPr>
          <p:cNvSpPr txBox="1"/>
          <p:nvPr userDrawn="1"/>
        </p:nvSpPr>
        <p:spPr>
          <a:xfrm>
            <a:off x="457200" y="6276675"/>
            <a:ext cx="2819400" cy="461665"/>
          </a:xfrm>
          <a:prstGeom prst="rect">
            <a:avLst/>
          </a:prstGeom>
          <a:noFill/>
        </p:spPr>
        <p:txBody>
          <a:bodyPr wrap="square" rtlCol="0">
            <a:spAutoFit/>
          </a:bodyPr>
          <a:lstStyle/>
          <a:p>
            <a:r>
              <a:rPr lang="en-US" sz="2400" b="1">
                <a:solidFill>
                  <a:schemeClr val="bg1"/>
                </a:solidFill>
              </a:rPr>
              <a:t>Lake County 2050</a:t>
            </a:r>
          </a:p>
        </p:txBody>
      </p:sp>
    </p:spTree>
    <p:extLst>
      <p:ext uri="{BB962C8B-B14F-4D97-AF65-F5344CB8AC3E}">
        <p14:creationId xmlns:p14="http://schemas.microsoft.com/office/powerpoint/2010/main" val="1343350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tandar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5"/>
            <a:ext cx="8229600" cy="503026"/>
          </a:xfrm>
          <a:prstGeom prst="rect">
            <a:avLst/>
          </a:prstGeom>
        </p:spPr>
        <p:txBody>
          <a:bodyPr/>
          <a:lstStyle>
            <a:lvl1pPr>
              <a:defRPr>
                <a:solidFill>
                  <a:srgbClr val="0D2E58"/>
                </a:solidFill>
                <a:latin typeface="Century Gothic" panose="020B0502020202020204" pitchFamily="34" charset="0"/>
              </a:defRPr>
            </a:lvl1pPr>
          </a:lstStyle>
          <a:p>
            <a:r>
              <a:rPr lang="en-US"/>
              <a:t>Click to edit Master title style</a:t>
            </a:r>
          </a:p>
        </p:txBody>
      </p:sp>
      <p:sp>
        <p:nvSpPr>
          <p:cNvPr id="12" name="Text Placeholder 11"/>
          <p:cNvSpPr>
            <a:spLocks noGrp="1"/>
          </p:cNvSpPr>
          <p:nvPr>
            <p:ph type="body" sz="quarter" idx="10"/>
          </p:nvPr>
        </p:nvSpPr>
        <p:spPr>
          <a:xfrm>
            <a:off x="457200" y="1201737"/>
            <a:ext cx="8229600" cy="4741863"/>
          </a:xfrm>
          <a:prstGeom prst="rect">
            <a:avLst/>
          </a:prstGeom>
        </p:spPr>
        <p:txBody>
          <a:bodyPr/>
          <a:lstStyle>
            <a:lvl1pPr marL="342900" indent="-342900">
              <a:buClr>
                <a:srgbClr val="D8B43D"/>
              </a:buClr>
              <a:buFont typeface="Arial" panose="020B0604020202020204" pitchFamily="34" charset="0"/>
              <a:buChar char="•"/>
              <a:defRPr sz="2000" b="0" baseline="0">
                <a:solidFill>
                  <a:schemeClr val="tx1"/>
                </a:solidFill>
                <a:latin typeface="Segoe UI Semibold" panose="020B0702040204020203" pitchFamily="34" charset="0"/>
                <a:cs typeface="Segoe UI Semibold" panose="020B0702040204020203" pitchFamily="34" charset="0"/>
              </a:defRPr>
            </a:lvl1pPr>
            <a:lvl2pPr marL="687388" indent="-225425">
              <a:buClr>
                <a:srgbClr val="D8B43D"/>
              </a:buClr>
              <a:buFont typeface="Arial" panose="020B0604020202020204" pitchFamily="34" charset="0"/>
              <a:buChar char="•"/>
              <a:defRPr sz="1800" baseline="0">
                <a:solidFill>
                  <a:schemeClr val="tx1"/>
                </a:solidFill>
                <a:latin typeface="Segoe UI" panose="020B0502040204020203" pitchFamily="34" charset="0"/>
              </a:defRPr>
            </a:lvl2pPr>
            <a:lvl3pPr marL="1143000" indent="-228600">
              <a:buClr>
                <a:srgbClr val="D8B43D"/>
              </a:buClr>
              <a:buFont typeface="Arial" panose="020B0604020202020204" pitchFamily="34" charset="0"/>
              <a:buChar char="•"/>
              <a:defRPr sz="1600" baseline="0">
                <a:solidFill>
                  <a:schemeClr val="tx1"/>
                </a:solidFill>
                <a:latin typeface="Segoe UI" panose="020B0502040204020203" pitchFamily="34" charset="0"/>
              </a:defRPr>
            </a:lvl3pPr>
            <a:lvl4pPr marL="1600200" indent="-228600">
              <a:buClr>
                <a:srgbClr val="D8B43D"/>
              </a:buClr>
              <a:buFont typeface="Arial" panose="020B0604020202020204" pitchFamily="34" charset="0"/>
              <a:buChar char="•"/>
              <a:defRPr sz="1400" baseline="0">
                <a:solidFill>
                  <a:schemeClr val="tx1"/>
                </a:solidFill>
                <a:latin typeface="Segoe UI" panose="020B0502040204020203" pitchFamily="34" charset="0"/>
              </a:defRPr>
            </a:lvl4pPr>
            <a:lvl5pPr marL="2057400" indent="-228600">
              <a:buClr>
                <a:srgbClr val="D8B43D"/>
              </a:buClr>
              <a:buFont typeface="Arial" panose="020B0604020202020204" pitchFamily="34" charset="0"/>
              <a:buChar char="•"/>
              <a:defRPr sz="1200" baseline="0">
                <a:solidFill>
                  <a:schemeClr val="tx1"/>
                </a:solidFill>
                <a:latin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4264852" y="6399311"/>
            <a:ext cx="4610558" cy="307777"/>
          </a:xfrm>
          <a:prstGeom prst="rect">
            <a:avLst/>
          </a:prstGeom>
        </p:spPr>
        <p:txBody>
          <a:bodyPr wrap="none" anchor="ctr" anchorCtr="0">
            <a:spAutoFit/>
          </a:bodyPr>
          <a:lstStyle/>
          <a:p>
            <a:pPr algn="r"/>
            <a:r>
              <a:rPr lang="en-US" sz="1400" b="1" i="1">
                <a:solidFill>
                  <a:schemeClr val="bg1"/>
                </a:solidFill>
                <a:latin typeface="+mj-lt"/>
              </a:rPr>
              <a:t>Click: View &gt; Slide Master &gt; Edit Text to Add Footer </a:t>
            </a:r>
          </a:p>
        </p:txBody>
      </p:sp>
      <p:pic>
        <p:nvPicPr>
          <p:cNvPr id="5" name="Picture 4" descr="A white cloud with a yellow and blue circle with a map in the background&#10;&#10;Description automatically generated">
            <a:extLst>
              <a:ext uri="{FF2B5EF4-FFF2-40B4-BE49-F238E27FC236}">
                <a16:creationId xmlns:a16="http://schemas.microsoft.com/office/drawing/2014/main" id="{21C2E03E-2A99-4262-CC43-DF3BAF3AB0ED}"/>
              </a:ext>
            </a:extLst>
          </p:cNvPr>
          <p:cNvPicPr>
            <a:picLocks noChangeAspect="1"/>
          </p:cNvPicPr>
          <p:nvPr userDrawn="1"/>
        </p:nvPicPr>
        <p:blipFill>
          <a:blip r:embed="rId2"/>
          <a:stretch>
            <a:fillRect/>
          </a:stretch>
        </p:blipFill>
        <p:spPr>
          <a:xfrm>
            <a:off x="348402" y="5844833"/>
            <a:ext cx="3426058" cy="740885"/>
          </a:xfrm>
          <a:prstGeom prst="rect">
            <a:avLst/>
          </a:prstGeom>
        </p:spPr>
      </p:pic>
      <p:sp>
        <p:nvSpPr>
          <p:cNvPr id="6" name="TextBox 5">
            <a:extLst>
              <a:ext uri="{FF2B5EF4-FFF2-40B4-BE49-F238E27FC236}">
                <a16:creationId xmlns:a16="http://schemas.microsoft.com/office/drawing/2014/main" id="{F5D031C6-553F-D135-9765-3ABBB960C29B}"/>
              </a:ext>
            </a:extLst>
          </p:cNvPr>
          <p:cNvSpPr txBox="1"/>
          <p:nvPr userDrawn="1"/>
        </p:nvSpPr>
        <p:spPr>
          <a:xfrm>
            <a:off x="3774460" y="6230836"/>
            <a:ext cx="2842408" cy="461665"/>
          </a:xfrm>
          <a:prstGeom prst="rect">
            <a:avLst/>
          </a:prstGeom>
          <a:noFill/>
        </p:spPr>
        <p:txBody>
          <a:bodyPr wrap="square" rtlCol="0">
            <a:spAutoFit/>
          </a:bodyPr>
          <a:lstStyle/>
          <a:p>
            <a:r>
              <a:rPr lang="en-US" sz="2400" b="1">
                <a:solidFill>
                  <a:srgbClr val="0D2E58"/>
                </a:solidFill>
              </a:rPr>
              <a:t>Lake County 2050</a:t>
            </a:r>
          </a:p>
        </p:txBody>
      </p:sp>
    </p:spTree>
    <p:extLst>
      <p:ext uri="{BB962C8B-B14F-4D97-AF65-F5344CB8AC3E}">
        <p14:creationId xmlns:p14="http://schemas.microsoft.com/office/powerpoint/2010/main" val="393912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tandard Title and Content">
    <p:spTree>
      <p:nvGrpSpPr>
        <p:cNvPr id="1" name=""/>
        <p:cNvGrpSpPr/>
        <p:nvPr/>
      </p:nvGrpSpPr>
      <p:grpSpPr>
        <a:xfrm>
          <a:off x="0" y="0"/>
          <a:ext cx="0" cy="0"/>
          <a:chOff x="0" y="0"/>
          <a:chExt cx="0" cy="0"/>
        </a:xfrm>
      </p:grpSpPr>
      <p:sp>
        <p:nvSpPr>
          <p:cNvPr id="3" name="Rectangle 2"/>
          <p:cNvSpPr/>
          <p:nvPr userDrawn="1"/>
        </p:nvSpPr>
        <p:spPr>
          <a:xfrm>
            <a:off x="0" y="6248400"/>
            <a:ext cx="9144000" cy="609600"/>
          </a:xfrm>
          <a:prstGeom prst="rect">
            <a:avLst/>
          </a:prstGeom>
          <a:solidFill>
            <a:srgbClr val="0D2E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27035"/>
            <a:ext cx="8229600" cy="503026"/>
          </a:xfrm>
          <a:prstGeom prst="rect">
            <a:avLst/>
          </a:prstGeom>
        </p:spPr>
        <p:txBody>
          <a:bodyPr/>
          <a:lstStyle>
            <a:lvl1pPr>
              <a:defRPr>
                <a:solidFill>
                  <a:srgbClr val="0D2E58"/>
                </a:solidFill>
                <a:latin typeface="Century Gothic" panose="020B0502020202020204" pitchFamily="34" charset="0"/>
              </a:defRPr>
            </a:lvl1pPr>
          </a:lstStyle>
          <a:p>
            <a:r>
              <a:rPr lang="en-US"/>
              <a:t>Click to edit Master title style</a:t>
            </a:r>
          </a:p>
        </p:txBody>
      </p:sp>
      <p:sp>
        <p:nvSpPr>
          <p:cNvPr id="4" name="TextBox 3">
            <a:extLst>
              <a:ext uri="{FF2B5EF4-FFF2-40B4-BE49-F238E27FC236}">
                <a16:creationId xmlns:a16="http://schemas.microsoft.com/office/drawing/2014/main" id="{8C0F0773-9C3B-5E66-CABA-829577916EF9}"/>
              </a:ext>
            </a:extLst>
          </p:cNvPr>
          <p:cNvSpPr txBox="1"/>
          <p:nvPr userDrawn="1"/>
        </p:nvSpPr>
        <p:spPr>
          <a:xfrm>
            <a:off x="457200" y="6318749"/>
            <a:ext cx="3124200" cy="461665"/>
          </a:xfrm>
          <a:prstGeom prst="rect">
            <a:avLst/>
          </a:prstGeom>
          <a:noFill/>
        </p:spPr>
        <p:txBody>
          <a:bodyPr wrap="square" rtlCol="0">
            <a:spAutoFit/>
          </a:bodyPr>
          <a:lstStyle/>
          <a:p>
            <a:r>
              <a:rPr lang="en-US" sz="2400" b="1">
                <a:solidFill>
                  <a:schemeClr val="bg1"/>
                </a:solidFill>
              </a:rPr>
              <a:t>Lake County 2050</a:t>
            </a:r>
          </a:p>
        </p:txBody>
      </p:sp>
    </p:spTree>
    <p:extLst>
      <p:ext uri="{BB962C8B-B14F-4D97-AF65-F5344CB8AC3E}">
        <p14:creationId xmlns:p14="http://schemas.microsoft.com/office/powerpoint/2010/main" val="379375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ondary Title">
    <p:bg>
      <p:bgPr>
        <a:solidFill>
          <a:srgbClr val="D8B43D"/>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47450" y="3352190"/>
            <a:ext cx="8229600" cy="3246515"/>
          </a:xfrm>
          <a:prstGeom prst="rect">
            <a:avLst/>
          </a:prstGeom>
        </p:spPr>
        <p:txBody>
          <a:bodyPr anchor="b"/>
          <a:lstStyle>
            <a:lvl1pPr>
              <a:defRPr sz="9600" b="0" spc="-300" baseline="0">
                <a:solidFill>
                  <a:schemeClr val="bg1"/>
                </a:solidFill>
                <a:latin typeface="Century Gothic" panose="020B0502020202020204" pitchFamily="34" charset="0"/>
                <a:cs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176477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ondary Title">
    <p:bg>
      <p:bgPr>
        <a:solidFill>
          <a:srgbClr val="0D2E58"/>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47450" y="3352190"/>
            <a:ext cx="8229600" cy="3246515"/>
          </a:xfrm>
          <a:prstGeom prst="rect">
            <a:avLst/>
          </a:prstGeom>
        </p:spPr>
        <p:txBody>
          <a:bodyPr anchor="b"/>
          <a:lstStyle>
            <a:lvl1pPr>
              <a:defRPr sz="3600" b="0" spc="-300" baseline="0">
                <a:solidFill>
                  <a:schemeClr val="bg1"/>
                </a:solidFill>
                <a:latin typeface="Century Gothic" panose="020B0502020202020204" pitchFamily="34" charset="0"/>
                <a:cs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3378098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511175"/>
            <a:ext cx="8229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703" r:id="rId1"/>
    <p:sldLayoutId id="2147483692" r:id="rId2"/>
    <p:sldLayoutId id="2147483704" r:id="rId3"/>
    <p:sldLayoutId id="2147483705" r:id="rId4"/>
    <p:sldLayoutId id="2147483707" r:id="rId5"/>
    <p:sldLayoutId id="2147483696" r:id="rId6"/>
    <p:sldLayoutId id="2147483706" r:id="rId7"/>
  </p:sldLayoutIdLst>
  <p:hf hdr="0" ftr="0" dt="0"/>
  <p:txStyles>
    <p:titleStyle>
      <a:lvl1pPr algn="l" defTabSz="457200" rtl="0" eaLnBrk="0" fontAlgn="base" hangingPunct="0">
        <a:spcBef>
          <a:spcPct val="0"/>
        </a:spcBef>
        <a:spcAft>
          <a:spcPct val="0"/>
        </a:spcAft>
        <a:defRPr sz="3600" b="1" kern="1200">
          <a:solidFill>
            <a:srgbClr val="0D2E58"/>
          </a:solidFill>
          <a:latin typeface="Century Gothic" panose="020B0502020202020204" pitchFamily="34" charset="0"/>
          <a:ea typeface="Century Gothic" pitchFamily="34" charset="0"/>
          <a:cs typeface="Century Gothic" panose="020B0502020202020204" pitchFamily="34" charset="0"/>
        </a:defRPr>
      </a:lvl1pPr>
      <a:lvl2pPr algn="l" defTabSz="457200" rtl="0" eaLnBrk="0" fontAlgn="base" hangingPunct="0">
        <a:spcBef>
          <a:spcPct val="0"/>
        </a:spcBef>
        <a:spcAft>
          <a:spcPct val="0"/>
        </a:spcAft>
        <a:defRPr sz="3600" b="1">
          <a:solidFill>
            <a:schemeClr val="tx1"/>
          </a:solidFill>
          <a:latin typeface="Century Gothic" pitchFamily="34" charset="0"/>
          <a:ea typeface="Century Gothic" pitchFamily="34" charset="0"/>
          <a:cs typeface="Century Gothic" pitchFamily="34" charset="0"/>
        </a:defRPr>
      </a:lvl2pPr>
      <a:lvl3pPr algn="l" defTabSz="457200" rtl="0" eaLnBrk="0" fontAlgn="base" hangingPunct="0">
        <a:spcBef>
          <a:spcPct val="0"/>
        </a:spcBef>
        <a:spcAft>
          <a:spcPct val="0"/>
        </a:spcAft>
        <a:defRPr sz="3600" b="1">
          <a:solidFill>
            <a:schemeClr val="tx1"/>
          </a:solidFill>
          <a:latin typeface="Century Gothic" pitchFamily="34" charset="0"/>
          <a:ea typeface="Century Gothic" pitchFamily="34" charset="0"/>
          <a:cs typeface="Century Gothic" pitchFamily="34" charset="0"/>
        </a:defRPr>
      </a:lvl3pPr>
      <a:lvl4pPr algn="l" defTabSz="457200" rtl="0" eaLnBrk="0" fontAlgn="base" hangingPunct="0">
        <a:spcBef>
          <a:spcPct val="0"/>
        </a:spcBef>
        <a:spcAft>
          <a:spcPct val="0"/>
        </a:spcAft>
        <a:defRPr sz="3600" b="1">
          <a:solidFill>
            <a:schemeClr val="tx1"/>
          </a:solidFill>
          <a:latin typeface="Century Gothic" pitchFamily="34" charset="0"/>
          <a:ea typeface="Century Gothic" pitchFamily="34" charset="0"/>
          <a:cs typeface="Century Gothic" pitchFamily="34" charset="0"/>
        </a:defRPr>
      </a:lvl4pPr>
      <a:lvl5pPr algn="l" defTabSz="457200" rtl="0" eaLnBrk="0" fontAlgn="base" hangingPunct="0">
        <a:spcBef>
          <a:spcPct val="0"/>
        </a:spcBef>
        <a:spcAft>
          <a:spcPct val="0"/>
        </a:spcAft>
        <a:defRPr sz="3600" b="1">
          <a:solidFill>
            <a:schemeClr val="tx1"/>
          </a:solidFill>
          <a:latin typeface="Century Gothic" pitchFamily="34" charset="0"/>
          <a:ea typeface="Century Gothic" pitchFamily="34" charset="0"/>
          <a:cs typeface="Century Gothic" pitchFamily="34" charset="0"/>
        </a:defRPr>
      </a:lvl5pPr>
      <a:lvl6pPr marL="457200" algn="l" defTabSz="457200" rtl="0" fontAlgn="base">
        <a:spcBef>
          <a:spcPct val="0"/>
        </a:spcBef>
        <a:spcAft>
          <a:spcPct val="0"/>
        </a:spcAft>
        <a:defRPr sz="3600" b="1">
          <a:solidFill>
            <a:schemeClr val="tx1"/>
          </a:solidFill>
          <a:latin typeface="Century Gothic" pitchFamily="34" charset="0"/>
        </a:defRPr>
      </a:lvl6pPr>
      <a:lvl7pPr marL="914400" algn="l" defTabSz="457200" rtl="0" fontAlgn="base">
        <a:spcBef>
          <a:spcPct val="0"/>
        </a:spcBef>
        <a:spcAft>
          <a:spcPct val="0"/>
        </a:spcAft>
        <a:defRPr sz="3600" b="1">
          <a:solidFill>
            <a:schemeClr val="tx1"/>
          </a:solidFill>
          <a:latin typeface="Century Gothic" pitchFamily="34" charset="0"/>
        </a:defRPr>
      </a:lvl7pPr>
      <a:lvl8pPr marL="1371600" algn="l" defTabSz="457200" rtl="0" fontAlgn="base">
        <a:spcBef>
          <a:spcPct val="0"/>
        </a:spcBef>
        <a:spcAft>
          <a:spcPct val="0"/>
        </a:spcAft>
        <a:defRPr sz="3600" b="1">
          <a:solidFill>
            <a:schemeClr val="tx1"/>
          </a:solidFill>
          <a:latin typeface="Century Gothic" pitchFamily="34" charset="0"/>
        </a:defRPr>
      </a:lvl8pPr>
      <a:lvl9pPr marL="1828800" algn="l" defTabSz="457200" rtl="0" fontAlgn="base">
        <a:spcBef>
          <a:spcPct val="0"/>
        </a:spcBef>
        <a:spcAft>
          <a:spcPct val="0"/>
        </a:spcAft>
        <a:defRPr sz="3600" b="1">
          <a:solidFill>
            <a:schemeClr val="tx1"/>
          </a:solidFill>
          <a:latin typeface="Century Gothic" pitchFamily="34" charset="0"/>
        </a:defRPr>
      </a:lvl9pPr>
    </p:titleStyle>
    <p:bodyStyle>
      <a:lvl1pPr marL="342900" indent="-342900" algn="l" defTabSz="457200" rtl="0" eaLnBrk="0" fontAlgn="base" hangingPunct="0">
        <a:lnSpc>
          <a:spcPct val="120000"/>
        </a:lnSpc>
        <a:spcBef>
          <a:spcPct val="20000"/>
        </a:spcBef>
        <a:spcAft>
          <a:spcPct val="0"/>
        </a:spcAft>
        <a:buFont typeface="Calibri Light" pitchFamily="34" charset="0"/>
        <a:buChar char="»"/>
        <a:defRPr sz="2400" kern="1200">
          <a:solidFill>
            <a:srgbClr val="595959"/>
          </a:solidFill>
          <a:latin typeface="Calibri Light" panose="020F030202020403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2E7_2A495CFC.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86D0E5E-E025-46F8-A116-0894F98C8F42}"/>
              </a:ext>
            </a:extLst>
          </p:cNvPr>
          <p:cNvSpPr txBox="1">
            <a:spLocks/>
          </p:cNvSpPr>
          <p:nvPr/>
        </p:nvSpPr>
        <p:spPr>
          <a:xfrm>
            <a:off x="202082" y="1921154"/>
            <a:ext cx="8314981" cy="685800"/>
          </a:xfrm>
          <a:prstGeom prst="rect">
            <a:avLst/>
          </a:prstGeom>
        </p:spPr>
        <p:txBody>
          <a:bodyPr/>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l">
              <a:lnSpc>
                <a:spcPct val="100000"/>
              </a:lnSpc>
            </a:pPr>
            <a:r>
              <a:rPr lang="en-US" sz="2800" b="0">
                <a:solidFill>
                  <a:srgbClr val="0D2E58"/>
                </a:solidFill>
                <a:latin typeface="Segoe UI Semibold" panose="020B0702040204020203" pitchFamily="34" charset="0"/>
                <a:cs typeface="Segoe UI Semibold" panose="020B0702040204020203" pitchFamily="34" charset="0"/>
              </a:rPr>
              <a:t>General Plan Advisory Committee </a:t>
            </a:r>
          </a:p>
          <a:p>
            <a:pPr lvl="0" algn="l">
              <a:lnSpc>
                <a:spcPct val="100000"/>
              </a:lnSpc>
            </a:pPr>
            <a:r>
              <a:rPr lang="en-US" sz="2800" b="0">
                <a:solidFill>
                  <a:srgbClr val="0D2E58"/>
                </a:solidFill>
                <a:latin typeface="Segoe UI Semibold" panose="020B0702040204020203" pitchFamily="34" charset="0"/>
                <a:cs typeface="Segoe UI Semibold" panose="020B0702040204020203" pitchFamily="34" charset="0"/>
              </a:rPr>
              <a:t>Meeting #3, Part 2</a:t>
            </a:r>
          </a:p>
        </p:txBody>
      </p:sp>
      <p:sp>
        <p:nvSpPr>
          <p:cNvPr id="4" name="Text Placeholder 9">
            <a:extLst>
              <a:ext uri="{FF2B5EF4-FFF2-40B4-BE49-F238E27FC236}">
                <a16:creationId xmlns:a16="http://schemas.microsoft.com/office/drawing/2014/main" id="{E5A7B9A8-6E26-42B6-B415-5600E1C908D9}"/>
              </a:ext>
            </a:extLst>
          </p:cNvPr>
          <p:cNvSpPr txBox="1">
            <a:spLocks/>
          </p:cNvSpPr>
          <p:nvPr/>
        </p:nvSpPr>
        <p:spPr>
          <a:xfrm>
            <a:off x="207043" y="2880745"/>
            <a:ext cx="2828636" cy="603544"/>
          </a:xfrm>
          <a:prstGeom prst="rect">
            <a:avLst/>
          </a:prstGeom>
        </p:spPr>
        <p:txBody>
          <a:bodyPr lIns="91440" tIns="45720" rIns="91440" bIns="45720" anchor="t"/>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1800" b="0">
                <a:solidFill>
                  <a:srgbClr val="0D2E58"/>
                </a:solidFill>
                <a:latin typeface="Arial"/>
                <a:cs typeface="Arial"/>
              </a:rPr>
              <a:t>February 20, 2025</a:t>
            </a:r>
          </a:p>
        </p:txBody>
      </p:sp>
      <p:sp>
        <p:nvSpPr>
          <p:cNvPr id="5" name="TextBox 4">
            <a:extLst>
              <a:ext uri="{FF2B5EF4-FFF2-40B4-BE49-F238E27FC236}">
                <a16:creationId xmlns:a16="http://schemas.microsoft.com/office/drawing/2014/main" id="{D2B2ADD2-5E3C-46DF-5544-F5640E7BA571}"/>
              </a:ext>
            </a:extLst>
          </p:cNvPr>
          <p:cNvSpPr txBox="1"/>
          <p:nvPr/>
        </p:nvSpPr>
        <p:spPr>
          <a:xfrm>
            <a:off x="207043" y="1357079"/>
            <a:ext cx="5174673" cy="646331"/>
          </a:xfrm>
          <a:prstGeom prst="rect">
            <a:avLst/>
          </a:prstGeom>
          <a:noFill/>
        </p:spPr>
        <p:txBody>
          <a:bodyPr wrap="square" rtlCol="0">
            <a:spAutoFit/>
          </a:bodyPr>
          <a:lstStyle/>
          <a:p>
            <a:r>
              <a:rPr lang="en-US" sz="3600" b="1">
                <a:solidFill>
                  <a:srgbClr val="0D2E58"/>
                </a:solidFill>
                <a:latin typeface="+mj-lt"/>
              </a:rPr>
              <a:t>Lake County 2050</a:t>
            </a:r>
          </a:p>
        </p:txBody>
      </p:sp>
      <p:pic>
        <p:nvPicPr>
          <p:cNvPr id="6" name="Picture 5" descr="A white cloud with a yellow and blue circle with a map in the background&#10;&#10;Description automatically generated">
            <a:extLst>
              <a:ext uri="{FF2B5EF4-FFF2-40B4-BE49-F238E27FC236}">
                <a16:creationId xmlns:a16="http://schemas.microsoft.com/office/drawing/2014/main" id="{23CEA5D0-09AE-A192-2599-F9D7BE5FED7F}"/>
              </a:ext>
            </a:extLst>
          </p:cNvPr>
          <p:cNvPicPr>
            <a:picLocks noChangeAspect="1"/>
          </p:cNvPicPr>
          <p:nvPr/>
        </p:nvPicPr>
        <p:blipFill>
          <a:blip r:embed="rId3"/>
          <a:stretch>
            <a:fillRect/>
          </a:stretch>
        </p:blipFill>
        <p:spPr>
          <a:xfrm>
            <a:off x="300989" y="296173"/>
            <a:ext cx="4876800" cy="1054608"/>
          </a:xfrm>
          <a:prstGeom prst="rect">
            <a:avLst/>
          </a:prstGeom>
        </p:spPr>
      </p:pic>
    </p:spTree>
    <p:extLst>
      <p:ext uri="{BB962C8B-B14F-4D97-AF65-F5344CB8AC3E}">
        <p14:creationId xmlns:p14="http://schemas.microsoft.com/office/powerpoint/2010/main" val="2803096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40A50-B9AD-B8C1-CE30-EF64C6D42D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6B7A0B-10AD-939C-1A55-56EFFB75F722}"/>
              </a:ext>
            </a:extLst>
          </p:cNvPr>
          <p:cNvSpPr>
            <a:spLocks noGrp="1"/>
          </p:cNvSpPr>
          <p:nvPr>
            <p:ph type="title"/>
          </p:nvPr>
        </p:nvSpPr>
        <p:spPr/>
        <p:txBody>
          <a:bodyPr/>
          <a:lstStyle/>
          <a:p>
            <a:r>
              <a:rPr lang="en-US"/>
              <a:t>Lower Lake CGB</a:t>
            </a:r>
          </a:p>
        </p:txBody>
      </p:sp>
      <p:pic>
        <p:nvPicPr>
          <p:cNvPr id="7" name="Picture 6" descr="A map of a city&#10;&#10;AI-generated content may be incorrect.">
            <a:extLst>
              <a:ext uri="{FF2B5EF4-FFF2-40B4-BE49-F238E27FC236}">
                <a16:creationId xmlns:a16="http://schemas.microsoft.com/office/drawing/2014/main" id="{79024B8A-F908-C8FE-33BA-1949CC8073BE}"/>
              </a:ext>
            </a:extLst>
          </p:cNvPr>
          <p:cNvPicPr>
            <a:picLocks noChangeAspect="1"/>
          </p:cNvPicPr>
          <p:nvPr/>
        </p:nvPicPr>
        <p:blipFill>
          <a:blip r:embed="rId3"/>
          <a:srcRect l="7507" t="685" r="14849" b="-685"/>
          <a:stretch/>
        </p:blipFill>
        <p:spPr>
          <a:xfrm>
            <a:off x="457199" y="1022886"/>
            <a:ext cx="6130213" cy="5066718"/>
          </a:xfrm>
          <a:prstGeom prst="rect">
            <a:avLst/>
          </a:prstGeom>
        </p:spPr>
      </p:pic>
      <p:pic>
        <p:nvPicPr>
          <p:cNvPr id="8" name="Picture 7" descr="A screenshot of a phone&#10;&#10;AI-generated content may be incorrect.">
            <a:extLst>
              <a:ext uri="{FF2B5EF4-FFF2-40B4-BE49-F238E27FC236}">
                <a16:creationId xmlns:a16="http://schemas.microsoft.com/office/drawing/2014/main" id="{7AB3F609-E7E5-D122-70C3-935A332F3B9B}"/>
              </a:ext>
            </a:extLst>
          </p:cNvPr>
          <p:cNvPicPr>
            <a:picLocks noChangeAspect="1"/>
          </p:cNvPicPr>
          <p:nvPr/>
        </p:nvPicPr>
        <p:blipFill>
          <a:blip r:embed="rId4"/>
          <a:srcRect t="32927"/>
          <a:stretch/>
        </p:blipFill>
        <p:spPr>
          <a:xfrm>
            <a:off x="6871404" y="2331396"/>
            <a:ext cx="1740751" cy="2195207"/>
          </a:xfrm>
          <a:prstGeom prst="rect">
            <a:avLst/>
          </a:prstGeom>
          <a:ln w="3175">
            <a:solidFill>
              <a:schemeClr val="tx1"/>
            </a:solidFill>
          </a:ln>
        </p:spPr>
      </p:pic>
    </p:spTree>
    <p:extLst>
      <p:ext uri="{BB962C8B-B14F-4D97-AF65-F5344CB8AC3E}">
        <p14:creationId xmlns:p14="http://schemas.microsoft.com/office/powerpoint/2010/main" val="2861866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F1C5-0D67-AEF0-9650-A0E7D0451C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A01754-6BCE-38DE-EBF7-3951F071CDB5}"/>
              </a:ext>
            </a:extLst>
          </p:cNvPr>
          <p:cNvSpPr>
            <a:spLocks noGrp="1"/>
          </p:cNvSpPr>
          <p:nvPr>
            <p:ph type="title"/>
          </p:nvPr>
        </p:nvSpPr>
        <p:spPr/>
        <p:txBody>
          <a:bodyPr/>
          <a:lstStyle/>
          <a:p>
            <a:r>
              <a:rPr lang="en-US" sz="7200"/>
              <a:t>Questions?</a:t>
            </a:r>
          </a:p>
        </p:txBody>
      </p:sp>
    </p:spTree>
    <p:extLst>
      <p:ext uri="{BB962C8B-B14F-4D97-AF65-F5344CB8AC3E}">
        <p14:creationId xmlns:p14="http://schemas.microsoft.com/office/powerpoint/2010/main" val="3104486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13D65-3293-1D18-DD53-969DED8D97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DEED9-9BAF-C838-930C-A06639FFA6E8}"/>
              </a:ext>
            </a:extLst>
          </p:cNvPr>
          <p:cNvSpPr>
            <a:spLocks noGrp="1"/>
          </p:cNvSpPr>
          <p:nvPr>
            <p:ph type="title"/>
          </p:nvPr>
        </p:nvSpPr>
        <p:spPr>
          <a:xfrm>
            <a:off x="457200" y="555475"/>
            <a:ext cx="8305800" cy="503026"/>
          </a:xfrm>
        </p:spPr>
        <p:txBody>
          <a:bodyPr/>
          <a:lstStyle/>
          <a:p>
            <a:r>
              <a:rPr lang="en-US"/>
              <a:t>Planning Area Boundaries</a:t>
            </a:r>
          </a:p>
        </p:txBody>
      </p:sp>
      <p:sp>
        <p:nvSpPr>
          <p:cNvPr id="3" name="Text Placeholder 2">
            <a:extLst>
              <a:ext uri="{FF2B5EF4-FFF2-40B4-BE49-F238E27FC236}">
                <a16:creationId xmlns:a16="http://schemas.microsoft.com/office/drawing/2014/main" id="{D6E9E648-DF89-C207-1DF0-27A569821E7A}"/>
              </a:ext>
            </a:extLst>
          </p:cNvPr>
          <p:cNvSpPr>
            <a:spLocks noGrp="1"/>
          </p:cNvSpPr>
          <p:nvPr>
            <p:ph type="body" sz="quarter" idx="10"/>
          </p:nvPr>
        </p:nvSpPr>
        <p:spPr>
          <a:xfrm>
            <a:off x="457200" y="1456205"/>
            <a:ext cx="7994591" cy="4846320"/>
          </a:xfrm>
        </p:spPr>
        <p:txBody>
          <a:bodyPr/>
          <a:lstStyle/>
          <a:p>
            <a:r>
              <a:rPr lang="en-US"/>
              <a:t>Boundaries of the eight planning areas: Cobb Mountain, Kelseyville, Lakeport, Lower Lake, Middletown, Rivieras, Shoreline Communities, and Upper Lake-Nice</a:t>
            </a:r>
          </a:p>
          <a:p>
            <a:r>
              <a:rPr lang="en-US"/>
              <a:t>Some elements in the updated General Plan will be prepared at the planning area level, with policy guidance specific to the planning area: Land Use; Circulation; Open Space, Conservation, and Recreation; Environmental Justice; Public Facilities and Services; and Economic Development</a:t>
            </a:r>
          </a:p>
          <a:p>
            <a:r>
              <a:rPr lang="en-US"/>
              <a:t>Other local policy and decision-making process sometimes occur at the planning area level</a:t>
            </a:r>
          </a:p>
        </p:txBody>
      </p:sp>
    </p:spTree>
    <p:extLst>
      <p:ext uri="{BB962C8B-B14F-4D97-AF65-F5344CB8AC3E}">
        <p14:creationId xmlns:p14="http://schemas.microsoft.com/office/powerpoint/2010/main" val="1514977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0F066-EBC1-DA18-1769-C6D2A7E04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B01541-3421-E1A1-5CEF-A0F69DECA089}"/>
              </a:ext>
            </a:extLst>
          </p:cNvPr>
          <p:cNvSpPr>
            <a:spLocks noGrp="1"/>
          </p:cNvSpPr>
          <p:nvPr>
            <p:ph type="title"/>
          </p:nvPr>
        </p:nvSpPr>
        <p:spPr/>
        <p:txBody>
          <a:bodyPr/>
          <a:lstStyle/>
          <a:p>
            <a:r>
              <a:rPr lang="en-US"/>
              <a:t>Lakeport/Upper Lake-Nice Boundary</a:t>
            </a:r>
          </a:p>
        </p:txBody>
      </p:sp>
      <p:pic>
        <p:nvPicPr>
          <p:cNvPr id="7" name="Picture 6">
            <a:extLst>
              <a:ext uri="{FF2B5EF4-FFF2-40B4-BE49-F238E27FC236}">
                <a16:creationId xmlns:a16="http://schemas.microsoft.com/office/drawing/2014/main" id="{8E444C59-A9B3-407F-97B8-B11A664FF1AB}"/>
              </a:ext>
            </a:extLst>
          </p:cNvPr>
          <p:cNvPicPr>
            <a:picLocks noChangeAspect="1"/>
          </p:cNvPicPr>
          <p:nvPr/>
        </p:nvPicPr>
        <p:blipFill>
          <a:blip r:embed="rId3"/>
          <a:srcRect l="13740" t="7808" r="4090" b="321"/>
          <a:stretch/>
        </p:blipFill>
        <p:spPr>
          <a:xfrm>
            <a:off x="161840" y="1028744"/>
            <a:ext cx="6368207" cy="5105019"/>
          </a:xfrm>
          <a:prstGeom prst="rect">
            <a:avLst/>
          </a:prstGeom>
        </p:spPr>
      </p:pic>
      <p:sp>
        <p:nvSpPr>
          <p:cNvPr id="3" name="TextBox 2">
            <a:extLst>
              <a:ext uri="{FF2B5EF4-FFF2-40B4-BE49-F238E27FC236}">
                <a16:creationId xmlns:a16="http://schemas.microsoft.com/office/drawing/2014/main" id="{88F29F20-A04F-9D11-819D-658A51E3CBD0}"/>
              </a:ext>
            </a:extLst>
          </p:cNvPr>
          <p:cNvSpPr txBox="1"/>
          <p:nvPr/>
        </p:nvSpPr>
        <p:spPr>
          <a:xfrm>
            <a:off x="2362761" y="1537487"/>
            <a:ext cx="2419519" cy="369332"/>
          </a:xfrm>
          <a:prstGeom prst="rect">
            <a:avLst/>
          </a:prstGeom>
          <a:noFill/>
        </p:spPr>
        <p:txBody>
          <a:bodyPr wrap="square" rtlCol="0">
            <a:spAutoFit/>
          </a:bodyPr>
          <a:lstStyle/>
          <a:p>
            <a:r>
              <a:rPr lang="en-US" b="1">
                <a:solidFill>
                  <a:schemeClr val="bg1">
                    <a:lumMod val="95000"/>
                  </a:schemeClr>
                </a:solidFill>
              </a:rPr>
              <a:t>Upper Lake-Nice</a:t>
            </a:r>
          </a:p>
        </p:txBody>
      </p:sp>
      <p:sp>
        <p:nvSpPr>
          <p:cNvPr id="4" name="TextBox 3">
            <a:extLst>
              <a:ext uri="{FF2B5EF4-FFF2-40B4-BE49-F238E27FC236}">
                <a16:creationId xmlns:a16="http://schemas.microsoft.com/office/drawing/2014/main" id="{61FCC2E2-9E27-073B-59DC-F25227672A44}"/>
              </a:ext>
            </a:extLst>
          </p:cNvPr>
          <p:cNvSpPr txBox="1"/>
          <p:nvPr/>
        </p:nvSpPr>
        <p:spPr>
          <a:xfrm>
            <a:off x="2204967" y="5072358"/>
            <a:ext cx="2419519" cy="369332"/>
          </a:xfrm>
          <a:prstGeom prst="rect">
            <a:avLst/>
          </a:prstGeom>
          <a:noFill/>
        </p:spPr>
        <p:txBody>
          <a:bodyPr wrap="square" rtlCol="0">
            <a:spAutoFit/>
          </a:bodyPr>
          <a:lstStyle/>
          <a:p>
            <a:r>
              <a:rPr lang="en-US" b="1">
                <a:solidFill>
                  <a:schemeClr val="bg1">
                    <a:lumMod val="95000"/>
                  </a:schemeClr>
                </a:solidFill>
              </a:rPr>
              <a:t>Lakeport</a:t>
            </a:r>
          </a:p>
        </p:txBody>
      </p:sp>
      <p:pic>
        <p:nvPicPr>
          <p:cNvPr id="5" name="Picture 4" descr="A screenshot of a phone&#10;&#10;AI-generated content may be incorrect.">
            <a:extLst>
              <a:ext uri="{FF2B5EF4-FFF2-40B4-BE49-F238E27FC236}">
                <a16:creationId xmlns:a16="http://schemas.microsoft.com/office/drawing/2014/main" id="{639F9EC7-E099-F258-0D2E-CE9791AC32D2}"/>
              </a:ext>
            </a:extLst>
          </p:cNvPr>
          <p:cNvPicPr>
            <a:picLocks noChangeAspect="1"/>
          </p:cNvPicPr>
          <p:nvPr/>
        </p:nvPicPr>
        <p:blipFill>
          <a:blip r:embed="rId4"/>
          <a:srcRect t="-2138" b="35735"/>
          <a:stretch/>
        </p:blipFill>
        <p:spPr>
          <a:xfrm>
            <a:off x="6872168" y="2047285"/>
            <a:ext cx="2109992" cy="2634249"/>
          </a:xfrm>
          <a:prstGeom prst="rect">
            <a:avLst/>
          </a:prstGeom>
          <a:ln w="3175">
            <a:solidFill>
              <a:schemeClr val="tx1"/>
            </a:solidFill>
          </a:ln>
        </p:spPr>
      </p:pic>
    </p:spTree>
    <p:extLst>
      <p:ext uri="{BB962C8B-B14F-4D97-AF65-F5344CB8AC3E}">
        <p14:creationId xmlns:p14="http://schemas.microsoft.com/office/powerpoint/2010/main" val="1881030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B72A5-3734-C8AC-347F-094E91A73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8FAE79-F5AE-27BF-5EB6-098112F3AB14}"/>
              </a:ext>
            </a:extLst>
          </p:cNvPr>
          <p:cNvSpPr>
            <a:spLocks noGrp="1"/>
          </p:cNvSpPr>
          <p:nvPr>
            <p:ph type="title"/>
          </p:nvPr>
        </p:nvSpPr>
        <p:spPr/>
        <p:txBody>
          <a:bodyPr/>
          <a:lstStyle/>
          <a:p>
            <a:r>
              <a:rPr lang="en-US"/>
              <a:t>Lower Lake/Middletown Boundary</a:t>
            </a:r>
          </a:p>
        </p:txBody>
      </p:sp>
      <p:pic>
        <p:nvPicPr>
          <p:cNvPr id="7" name="Picture 6" descr="A map of land with purple lines&#10;&#10;AI-generated content may be incorrect.">
            <a:extLst>
              <a:ext uri="{FF2B5EF4-FFF2-40B4-BE49-F238E27FC236}">
                <a16:creationId xmlns:a16="http://schemas.microsoft.com/office/drawing/2014/main" id="{A73857D1-4D78-E41F-D226-57EE9DFA1B03}"/>
              </a:ext>
            </a:extLst>
          </p:cNvPr>
          <p:cNvPicPr>
            <a:picLocks noChangeAspect="1"/>
          </p:cNvPicPr>
          <p:nvPr/>
        </p:nvPicPr>
        <p:blipFill>
          <a:blip r:embed="rId3"/>
          <a:srcRect l="14095" b="21031"/>
          <a:stretch/>
        </p:blipFill>
        <p:spPr>
          <a:xfrm>
            <a:off x="161840" y="1075840"/>
            <a:ext cx="6434432" cy="5025555"/>
          </a:xfrm>
          <a:prstGeom prst="rect">
            <a:avLst/>
          </a:prstGeom>
        </p:spPr>
      </p:pic>
      <p:sp>
        <p:nvSpPr>
          <p:cNvPr id="3" name="TextBox 2">
            <a:extLst>
              <a:ext uri="{FF2B5EF4-FFF2-40B4-BE49-F238E27FC236}">
                <a16:creationId xmlns:a16="http://schemas.microsoft.com/office/drawing/2014/main" id="{227A73AE-E93A-0941-846E-E9994DFDADB4}"/>
              </a:ext>
            </a:extLst>
          </p:cNvPr>
          <p:cNvSpPr txBox="1"/>
          <p:nvPr/>
        </p:nvSpPr>
        <p:spPr>
          <a:xfrm>
            <a:off x="3050696" y="2435703"/>
            <a:ext cx="2419519" cy="369332"/>
          </a:xfrm>
          <a:prstGeom prst="rect">
            <a:avLst/>
          </a:prstGeom>
          <a:noFill/>
        </p:spPr>
        <p:txBody>
          <a:bodyPr wrap="square" rtlCol="0">
            <a:spAutoFit/>
          </a:bodyPr>
          <a:lstStyle/>
          <a:p>
            <a:r>
              <a:rPr lang="en-US" b="1">
                <a:solidFill>
                  <a:schemeClr val="bg1">
                    <a:lumMod val="95000"/>
                  </a:schemeClr>
                </a:solidFill>
              </a:rPr>
              <a:t>Lower Lake</a:t>
            </a:r>
          </a:p>
        </p:txBody>
      </p:sp>
      <p:sp>
        <p:nvSpPr>
          <p:cNvPr id="4" name="TextBox 3">
            <a:extLst>
              <a:ext uri="{FF2B5EF4-FFF2-40B4-BE49-F238E27FC236}">
                <a16:creationId xmlns:a16="http://schemas.microsoft.com/office/drawing/2014/main" id="{EB56D553-3D7A-4CE5-1C9B-717A2201D015}"/>
              </a:ext>
            </a:extLst>
          </p:cNvPr>
          <p:cNvSpPr txBox="1"/>
          <p:nvPr/>
        </p:nvSpPr>
        <p:spPr>
          <a:xfrm>
            <a:off x="2874031" y="5027853"/>
            <a:ext cx="2419519" cy="369332"/>
          </a:xfrm>
          <a:prstGeom prst="rect">
            <a:avLst/>
          </a:prstGeom>
          <a:noFill/>
        </p:spPr>
        <p:txBody>
          <a:bodyPr wrap="square" rtlCol="0">
            <a:spAutoFit/>
          </a:bodyPr>
          <a:lstStyle/>
          <a:p>
            <a:r>
              <a:rPr lang="en-US" b="1">
                <a:solidFill>
                  <a:schemeClr val="bg1">
                    <a:lumMod val="95000"/>
                  </a:schemeClr>
                </a:solidFill>
              </a:rPr>
              <a:t>Middletown</a:t>
            </a:r>
          </a:p>
        </p:txBody>
      </p:sp>
      <p:pic>
        <p:nvPicPr>
          <p:cNvPr id="5" name="Picture 4" descr="A screenshot of a phone&#10;&#10;AI-generated content may be incorrect.">
            <a:extLst>
              <a:ext uri="{FF2B5EF4-FFF2-40B4-BE49-F238E27FC236}">
                <a16:creationId xmlns:a16="http://schemas.microsoft.com/office/drawing/2014/main" id="{23F233E6-3487-0040-BD95-2170A5789D2A}"/>
              </a:ext>
            </a:extLst>
          </p:cNvPr>
          <p:cNvPicPr>
            <a:picLocks noChangeAspect="1"/>
          </p:cNvPicPr>
          <p:nvPr/>
        </p:nvPicPr>
        <p:blipFill>
          <a:blip r:embed="rId4"/>
          <a:srcRect t="-2138" b="35735"/>
          <a:stretch/>
        </p:blipFill>
        <p:spPr>
          <a:xfrm>
            <a:off x="6872168" y="2047285"/>
            <a:ext cx="2109992" cy="2634249"/>
          </a:xfrm>
          <a:prstGeom prst="rect">
            <a:avLst/>
          </a:prstGeom>
          <a:ln w="3175">
            <a:solidFill>
              <a:schemeClr val="tx1"/>
            </a:solidFill>
          </a:ln>
        </p:spPr>
      </p:pic>
    </p:spTree>
    <p:extLst>
      <p:ext uri="{BB962C8B-B14F-4D97-AF65-F5344CB8AC3E}">
        <p14:creationId xmlns:p14="http://schemas.microsoft.com/office/powerpoint/2010/main" val="1787595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DBF4B-8D21-ED79-DAEB-DDFFD1C25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7B246E-D454-561A-0A85-8BE1F2D554BE}"/>
              </a:ext>
            </a:extLst>
          </p:cNvPr>
          <p:cNvSpPr>
            <a:spLocks noGrp="1"/>
          </p:cNvSpPr>
          <p:nvPr>
            <p:ph type="title"/>
          </p:nvPr>
        </p:nvSpPr>
        <p:spPr/>
        <p:txBody>
          <a:bodyPr/>
          <a:lstStyle/>
          <a:p>
            <a:r>
              <a:rPr lang="en-US"/>
              <a:t>Middletown/Cobb Mtn Boundary</a:t>
            </a:r>
          </a:p>
        </p:txBody>
      </p:sp>
      <p:pic>
        <p:nvPicPr>
          <p:cNvPr id="7" name="Picture 6" descr="A map of land with a purple line&#10;&#10;AI-generated content may be incorrect.">
            <a:extLst>
              <a:ext uri="{FF2B5EF4-FFF2-40B4-BE49-F238E27FC236}">
                <a16:creationId xmlns:a16="http://schemas.microsoft.com/office/drawing/2014/main" id="{73F1F36F-39E0-D79F-E8DA-16CF5DC65E84}"/>
              </a:ext>
            </a:extLst>
          </p:cNvPr>
          <p:cNvPicPr>
            <a:picLocks noChangeAspect="1"/>
          </p:cNvPicPr>
          <p:nvPr/>
        </p:nvPicPr>
        <p:blipFill>
          <a:blip r:embed="rId3"/>
          <a:srcRect l="11467" b="13072"/>
          <a:stretch/>
        </p:blipFill>
        <p:spPr>
          <a:xfrm>
            <a:off x="161840" y="1028705"/>
            <a:ext cx="6474286" cy="5084666"/>
          </a:xfrm>
          <a:prstGeom prst="rect">
            <a:avLst/>
          </a:prstGeom>
        </p:spPr>
      </p:pic>
      <p:pic>
        <p:nvPicPr>
          <p:cNvPr id="8" name="Picture 7" descr="A screenshot of a phone&#10;&#10;AI-generated content may be incorrect.">
            <a:extLst>
              <a:ext uri="{FF2B5EF4-FFF2-40B4-BE49-F238E27FC236}">
                <a16:creationId xmlns:a16="http://schemas.microsoft.com/office/drawing/2014/main" id="{D6DB575C-BF20-0961-22F2-09A05FC08A73}"/>
              </a:ext>
            </a:extLst>
          </p:cNvPr>
          <p:cNvPicPr>
            <a:picLocks noChangeAspect="1"/>
          </p:cNvPicPr>
          <p:nvPr/>
        </p:nvPicPr>
        <p:blipFill>
          <a:blip r:embed="rId4"/>
          <a:srcRect t="-2138" b="35735"/>
          <a:stretch/>
        </p:blipFill>
        <p:spPr>
          <a:xfrm>
            <a:off x="6872168" y="2047285"/>
            <a:ext cx="2109992" cy="2634249"/>
          </a:xfrm>
          <a:prstGeom prst="rect">
            <a:avLst/>
          </a:prstGeom>
          <a:ln w="3175">
            <a:solidFill>
              <a:schemeClr val="tx1"/>
            </a:solidFill>
          </a:ln>
        </p:spPr>
      </p:pic>
      <p:sp>
        <p:nvSpPr>
          <p:cNvPr id="3" name="TextBox 2">
            <a:extLst>
              <a:ext uri="{FF2B5EF4-FFF2-40B4-BE49-F238E27FC236}">
                <a16:creationId xmlns:a16="http://schemas.microsoft.com/office/drawing/2014/main" id="{173C38E6-6ED4-516B-E63D-7962A758C7F4}"/>
              </a:ext>
            </a:extLst>
          </p:cNvPr>
          <p:cNvSpPr txBox="1"/>
          <p:nvPr/>
        </p:nvSpPr>
        <p:spPr>
          <a:xfrm>
            <a:off x="2933362" y="4895682"/>
            <a:ext cx="2419519" cy="369332"/>
          </a:xfrm>
          <a:prstGeom prst="rect">
            <a:avLst/>
          </a:prstGeom>
          <a:noFill/>
        </p:spPr>
        <p:txBody>
          <a:bodyPr wrap="square" rtlCol="0">
            <a:spAutoFit/>
          </a:bodyPr>
          <a:lstStyle/>
          <a:p>
            <a:r>
              <a:rPr lang="en-US" b="1">
                <a:solidFill>
                  <a:schemeClr val="bg1">
                    <a:lumMod val="95000"/>
                  </a:schemeClr>
                </a:solidFill>
              </a:rPr>
              <a:t>Middletown</a:t>
            </a:r>
          </a:p>
        </p:txBody>
      </p:sp>
      <p:sp>
        <p:nvSpPr>
          <p:cNvPr id="4" name="TextBox 3">
            <a:extLst>
              <a:ext uri="{FF2B5EF4-FFF2-40B4-BE49-F238E27FC236}">
                <a16:creationId xmlns:a16="http://schemas.microsoft.com/office/drawing/2014/main" id="{3C9A3A6B-24CA-2C7C-28FA-DD12C26436BE}"/>
              </a:ext>
            </a:extLst>
          </p:cNvPr>
          <p:cNvSpPr txBox="1"/>
          <p:nvPr/>
        </p:nvSpPr>
        <p:spPr>
          <a:xfrm>
            <a:off x="1387783" y="2047285"/>
            <a:ext cx="2419519" cy="369332"/>
          </a:xfrm>
          <a:prstGeom prst="rect">
            <a:avLst/>
          </a:prstGeom>
          <a:noFill/>
        </p:spPr>
        <p:txBody>
          <a:bodyPr wrap="square" rtlCol="0">
            <a:spAutoFit/>
          </a:bodyPr>
          <a:lstStyle/>
          <a:p>
            <a:r>
              <a:rPr lang="en-US" b="1">
                <a:solidFill>
                  <a:schemeClr val="bg1">
                    <a:lumMod val="95000"/>
                  </a:schemeClr>
                </a:solidFill>
              </a:rPr>
              <a:t>Cobb Mountain</a:t>
            </a:r>
          </a:p>
        </p:txBody>
      </p:sp>
    </p:spTree>
    <p:extLst>
      <p:ext uri="{BB962C8B-B14F-4D97-AF65-F5344CB8AC3E}">
        <p14:creationId xmlns:p14="http://schemas.microsoft.com/office/powerpoint/2010/main" val="3106881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F5930-32B8-5A8A-D01C-95AF5BA669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E42F56-6AFD-2DD9-12F5-A61B5285144E}"/>
              </a:ext>
            </a:extLst>
          </p:cNvPr>
          <p:cNvSpPr>
            <a:spLocks noGrp="1"/>
          </p:cNvSpPr>
          <p:nvPr>
            <p:ph type="title"/>
          </p:nvPr>
        </p:nvSpPr>
        <p:spPr/>
        <p:txBody>
          <a:bodyPr/>
          <a:lstStyle/>
          <a:p>
            <a:r>
              <a:rPr lang="en-US"/>
              <a:t>Cobb Mtn/Kelseyville Boundary</a:t>
            </a:r>
          </a:p>
        </p:txBody>
      </p:sp>
      <p:pic>
        <p:nvPicPr>
          <p:cNvPr id="7" name="Picture 6" descr="A map of land with different colored areas&#10;&#10;AI-generated content may be incorrect.">
            <a:extLst>
              <a:ext uri="{FF2B5EF4-FFF2-40B4-BE49-F238E27FC236}">
                <a16:creationId xmlns:a16="http://schemas.microsoft.com/office/drawing/2014/main" id="{F59EA125-2859-4865-4110-4C1EF86178E0}"/>
              </a:ext>
            </a:extLst>
          </p:cNvPr>
          <p:cNvPicPr>
            <a:picLocks noChangeAspect="1"/>
          </p:cNvPicPr>
          <p:nvPr/>
        </p:nvPicPr>
        <p:blipFill>
          <a:blip r:embed="rId3"/>
          <a:stretch>
            <a:fillRect/>
          </a:stretch>
        </p:blipFill>
        <p:spPr>
          <a:xfrm>
            <a:off x="136183" y="1171280"/>
            <a:ext cx="6735985" cy="4846121"/>
          </a:xfrm>
          <a:prstGeom prst="rect">
            <a:avLst/>
          </a:prstGeom>
        </p:spPr>
      </p:pic>
      <p:pic>
        <p:nvPicPr>
          <p:cNvPr id="3" name="Picture 2" descr="A screenshot of a phone&#10;&#10;AI-generated content may be incorrect.">
            <a:extLst>
              <a:ext uri="{FF2B5EF4-FFF2-40B4-BE49-F238E27FC236}">
                <a16:creationId xmlns:a16="http://schemas.microsoft.com/office/drawing/2014/main" id="{7BAA271B-A81F-A317-63BB-32FEF06D77F3}"/>
              </a:ext>
            </a:extLst>
          </p:cNvPr>
          <p:cNvPicPr>
            <a:picLocks noChangeAspect="1"/>
          </p:cNvPicPr>
          <p:nvPr/>
        </p:nvPicPr>
        <p:blipFill>
          <a:blip r:embed="rId4"/>
          <a:srcRect t="-2138" b="35735"/>
          <a:stretch/>
        </p:blipFill>
        <p:spPr>
          <a:xfrm>
            <a:off x="6961180" y="2047285"/>
            <a:ext cx="2109992" cy="2634249"/>
          </a:xfrm>
          <a:prstGeom prst="rect">
            <a:avLst/>
          </a:prstGeom>
          <a:ln w="3175">
            <a:solidFill>
              <a:schemeClr val="tx1"/>
            </a:solidFill>
          </a:ln>
        </p:spPr>
      </p:pic>
      <p:sp>
        <p:nvSpPr>
          <p:cNvPr id="4" name="TextBox 3">
            <a:extLst>
              <a:ext uri="{FF2B5EF4-FFF2-40B4-BE49-F238E27FC236}">
                <a16:creationId xmlns:a16="http://schemas.microsoft.com/office/drawing/2014/main" id="{B6FC2B33-D497-9D9B-38C1-1FA7E513C998}"/>
              </a:ext>
            </a:extLst>
          </p:cNvPr>
          <p:cNvSpPr txBox="1"/>
          <p:nvPr/>
        </p:nvSpPr>
        <p:spPr>
          <a:xfrm>
            <a:off x="4572000" y="4681534"/>
            <a:ext cx="2419519" cy="369332"/>
          </a:xfrm>
          <a:prstGeom prst="rect">
            <a:avLst/>
          </a:prstGeom>
          <a:noFill/>
        </p:spPr>
        <p:txBody>
          <a:bodyPr wrap="square" rtlCol="0">
            <a:spAutoFit/>
          </a:bodyPr>
          <a:lstStyle/>
          <a:p>
            <a:r>
              <a:rPr lang="en-US" b="1">
                <a:solidFill>
                  <a:schemeClr val="bg1">
                    <a:lumMod val="95000"/>
                  </a:schemeClr>
                </a:solidFill>
              </a:rPr>
              <a:t>Cobb Mountain</a:t>
            </a:r>
          </a:p>
        </p:txBody>
      </p:sp>
      <p:sp>
        <p:nvSpPr>
          <p:cNvPr id="5" name="TextBox 4">
            <a:extLst>
              <a:ext uri="{FF2B5EF4-FFF2-40B4-BE49-F238E27FC236}">
                <a16:creationId xmlns:a16="http://schemas.microsoft.com/office/drawing/2014/main" id="{669C3BA8-C2A3-5B7C-ED8D-6D23B66CDD8C}"/>
              </a:ext>
            </a:extLst>
          </p:cNvPr>
          <p:cNvSpPr txBox="1"/>
          <p:nvPr/>
        </p:nvSpPr>
        <p:spPr>
          <a:xfrm>
            <a:off x="950813" y="3179743"/>
            <a:ext cx="2419519" cy="369332"/>
          </a:xfrm>
          <a:prstGeom prst="rect">
            <a:avLst/>
          </a:prstGeom>
          <a:noFill/>
        </p:spPr>
        <p:txBody>
          <a:bodyPr wrap="square" rtlCol="0">
            <a:spAutoFit/>
          </a:bodyPr>
          <a:lstStyle/>
          <a:p>
            <a:r>
              <a:rPr lang="en-US" b="1">
                <a:solidFill>
                  <a:schemeClr val="bg1">
                    <a:lumMod val="95000"/>
                  </a:schemeClr>
                </a:solidFill>
              </a:rPr>
              <a:t>Kelseyville</a:t>
            </a:r>
          </a:p>
        </p:txBody>
      </p:sp>
    </p:spTree>
    <p:extLst>
      <p:ext uri="{BB962C8B-B14F-4D97-AF65-F5344CB8AC3E}">
        <p14:creationId xmlns:p14="http://schemas.microsoft.com/office/powerpoint/2010/main" val="1424448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06D84-9583-59E6-6713-05201545F6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7BFC9-2422-B6FA-E498-F2559F032282}"/>
              </a:ext>
            </a:extLst>
          </p:cNvPr>
          <p:cNvSpPr>
            <a:spLocks noGrp="1"/>
          </p:cNvSpPr>
          <p:nvPr>
            <p:ph type="title"/>
          </p:nvPr>
        </p:nvSpPr>
        <p:spPr/>
        <p:txBody>
          <a:bodyPr/>
          <a:lstStyle/>
          <a:p>
            <a:r>
              <a:rPr lang="en-US"/>
              <a:t>Cobb Mtn/Lower Lake Boundary</a:t>
            </a:r>
          </a:p>
        </p:txBody>
      </p:sp>
      <p:pic>
        <p:nvPicPr>
          <p:cNvPr id="7" name="Picture 6" descr="A map of land with a purple line&#10;&#10;AI-generated content may be incorrect.">
            <a:extLst>
              <a:ext uri="{FF2B5EF4-FFF2-40B4-BE49-F238E27FC236}">
                <a16:creationId xmlns:a16="http://schemas.microsoft.com/office/drawing/2014/main" id="{DE858003-B684-A8B4-58E8-14742D4EE690}"/>
              </a:ext>
            </a:extLst>
          </p:cNvPr>
          <p:cNvPicPr>
            <a:picLocks noChangeAspect="1"/>
          </p:cNvPicPr>
          <p:nvPr/>
        </p:nvPicPr>
        <p:blipFill>
          <a:blip r:embed="rId4"/>
          <a:srcRect l="9900" t="1517" r="10383"/>
          <a:stretch/>
        </p:blipFill>
        <p:spPr>
          <a:xfrm>
            <a:off x="161840" y="1084773"/>
            <a:ext cx="6582058" cy="5024714"/>
          </a:xfrm>
          <a:prstGeom prst="rect">
            <a:avLst/>
          </a:prstGeom>
        </p:spPr>
      </p:pic>
      <p:pic>
        <p:nvPicPr>
          <p:cNvPr id="3" name="Picture 2" descr="A screenshot of a phone&#10;&#10;AI-generated content may be incorrect.">
            <a:extLst>
              <a:ext uri="{FF2B5EF4-FFF2-40B4-BE49-F238E27FC236}">
                <a16:creationId xmlns:a16="http://schemas.microsoft.com/office/drawing/2014/main" id="{57058A63-196C-291E-4D76-AF100B4F5319}"/>
              </a:ext>
            </a:extLst>
          </p:cNvPr>
          <p:cNvPicPr>
            <a:picLocks noChangeAspect="1"/>
          </p:cNvPicPr>
          <p:nvPr/>
        </p:nvPicPr>
        <p:blipFill>
          <a:blip r:embed="rId5"/>
          <a:srcRect t="-2138" b="35735"/>
          <a:stretch/>
        </p:blipFill>
        <p:spPr>
          <a:xfrm>
            <a:off x="6872168" y="2047285"/>
            <a:ext cx="2109992" cy="2634249"/>
          </a:xfrm>
          <a:prstGeom prst="rect">
            <a:avLst/>
          </a:prstGeom>
          <a:ln w="3175">
            <a:solidFill>
              <a:schemeClr val="tx1"/>
            </a:solidFill>
          </a:ln>
        </p:spPr>
      </p:pic>
      <p:sp>
        <p:nvSpPr>
          <p:cNvPr id="4" name="TextBox 3">
            <a:extLst>
              <a:ext uri="{FF2B5EF4-FFF2-40B4-BE49-F238E27FC236}">
                <a16:creationId xmlns:a16="http://schemas.microsoft.com/office/drawing/2014/main" id="{CF4E7B0D-D666-292D-3757-10D103BB8EDF}"/>
              </a:ext>
            </a:extLst>
          </p:cNvPr>
          <p:cNvSpPr txBox="1"/>
          <p:nvPr/>
        </p:nvSpPr>
        <p:spPr>
          <a:xfrm>
            <a:off x="457200" y="4936142"/>
            <a:ext cx="2419519" cy="369332"/>
          </a:xfrm>
          <a:prstGeom prst="rect">
            <a:avLst/>
          </a:prstGeom>
          <a:noFill/>
        </p:spPr>
        <p:txBody>
          <a:bodyPr wrap="square" rtlCol="0">
            <a:spAutoFit/>
          </a:bodyPr>
          <a:lstStyle/>
          <a:p>
            <a:r>
              <a:rPr lang="en-US" b="1">
                <a:solidFill>
                  <a:schemeClr val="bg1">
                    <a:lumMod val="95000"/>
                  </a:schemeClr>
                </a:solidFill>
              </a:rPr>
              <a:t>Cobb Mountain</a:t>
            </a:r>
          </a:p>
        </p:txBody>
      </p:sp>
      <p:sp>
        <p:nvSpPr>
          <p:cNvPr id="5" name="TextBox 4">
            <a:extLst>
              <a:ext uri="{FF2B5EF4-FFF2-40B4-BE49-F238E27FC236}">
                <a16:creationId xmlns:a16="http://schemas.microsoft.com/office/drawing/2014/main" id="{27780FBC-4A79-1AD3-C45C-4879D53B08A7}"/>
              </a:ext>
            </a:extLst>
          </p:cNvPr>
          <p:cNvSpPr txBox="1"/>
          <p:nvPr/>
        </p:nvSpPr>
        <p:spPr>
          <a:xfrm>
            <a:off x="3062834" y="2888857"/>
            <a:ext cx="2419519" cy="369332"/>
          </a:xfrm>
          <a:prstGeom prst="rect">
            <a:avLst/>
          </a:prstGeom>
          <a:noFill/>
        </p:spPr>
        <p:txBody>
          <a:bodyPr wrap="square" rtlCol="0">
            <a:spAutoFit/>
          </a:bodyPr>
          <a:lstStyle/>
          <a:p>
            <a:r>
              <a:rPr lang="en-US" b="1">
                <a:solidFill>
                  <a:schemeClr val="bg1">
                    <a:lumMod val="95000"/>
                  </a:schemeClr>
                </a:solidFill>
              </a:rPr>
              <a:t>Lower Lake</a:t>
            </a:r>
          </a:p>
        </p:txBody>
      </p:sp>
    </p:spTree>
    <p:extLst>
      <p:ext uri="{BB962C8B-B14F-4D97-AF65-F5344CB8AC3E}">
        <p14:creationId xmlns:p14="http://schemas.microsoft.com/office/powerpoint/2010/main" val="709451004"/>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8D0F6-E0D1-69E5-8F3D-4CA637242C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EBBDC-ED04-346F-F85E-ADBB338E43CB}"/>
              </a:ext>
            </a:extLst>
          </p:cNvPr>
          <p:cNvSpPr>
            <a:spLocks noGrp="1"/>
          </p:cNvSpPr>
          <p:nvPr>
            <p:ph type="title"/>
          </p:nvPr>
        </p:nvSpPr>
        <p:spPr/>
        <p:txBody>
          <a:bodyPr/>
          <a:lstStyle/>
          <a:p>
            <a:r>
              <a:rPr lang="en-US"/>
              <a:t>Upper Lake-Nice/Shoreline Communities Boundary</a:t>
            </a:r>
          </a:p>
        </p:txBody>
      </p:sp>
      <p:pic>
        <p:nvPicPr>
          <p:cNvPr id="4" name="Picture 3">
            <a:extLst>
              <a:ext uri="{FF2B5EF4-FFF2-40B4-BE49-F238E27FC236}">
                <a16:creationId xmlns:a16="http://schemas.microsoft.com/office/drawing/2014/main" id="{6886BCB2-1028-516C-65E6-9E663588427C}"/>
              </a:ext>
            </a:extLst>
          </p:cNvPr>
          <p:cNvPicPr>
            <a:picLocks noChangeAspect="1"/>
          </p:cNvPicPr>
          <p:nvPr/>
        </p:nvPicPr>
        <p:blipFill>
          <a:blip r:embed="rId3"/>
          <a:srcRect l="-36" t="8035" r="120" b="3504"/>
          <a:stretch/>
        </p:blipFill>
        <p:spPr>
          <a:xfrm>
            <a:off x="219857" y="1338822"/>
            <a:ext cx="6521304" cy="4759693"/>
          </a:xfrm>
          <a:prstGeom prst="rect">
            <a:avLst/>
          </a:prstGeom>
        </p:spPr>
      </p:pic>
      <p:sp>
        <p:nvSpPr>
          <p:cNvPr id="8" name="TextBox 7">
            <a:extLst>
              <a:ext uri="{FF2B5EF4-FFF2-40B4-BE49-F238E27FC236}">
                <a16:creationId xmlns:a16="http://schemas.microsoft.com/office/drawing/2014/main" id="{39215AFD-2D26-345D-933A-CA2B39F5D53B}"/>
              </a:ext>
            </a:extLst>
          </p:cNvPr>
          <p:cNvSpPr txBox="1"/>
          <p:nvPr/>
        </p:nvSpPr>
        <p:spPr>
          <a:xfrm>
            <a:off x="1061847" y="1402132"/>
            <a:ext cx="2419519" cy="369332"/>
          </a:xfrm>
          <a:prstGeom prst="rect">
            <a:avLst/>
          </a:prstGeom>
          <a:noFill/>
        </p:spPr>
        <p:txBody>
          <a:bodyPr wrap="square" rtlCol="0">
            <a:spAutoFit/>
          </a:bodyPr>
          <a:lstStyle/>
          <a:p>
            <a:r>
              <a:rPr lang="en-US" b="1">
                <a:solidFill>
                  <a:schemeClr val="bg1">
                    <a:lumMod val="95000"/>
                  </a:schemeClr>
                </a:solidFill>
              </a:rPr>
              <a:t>Upper Lake-Nice</a:t>
            </a:r>
          </a:p>
        </p:txBody>
      </p:sp>
      <p:sp>
        <p:nvSpPr>
          <p:cNvPr id="10" name="TextBox 9">
            <a:extLst>
              <a:ext uri="{FF2B5EF4-FFF2-40B4-BE49-F238E27FC236}">
                <a16:creationId xmlns:a16="http://schemas.microsoft.com/office/drawing/2014/main" id="{1F69D944-EF1E-1D44-B847-380EF0BC84D7}"/>
              </a:ext>
            </a:extLst>
          </p:cNvPr>
          <p:cNvSpPr txBox="1"/>
          <p:nvPr/>
        </p:nvSpPr>
        <p:spPr>
          <a:xfrm>
            <a:off x="4573564" y="2898559"/>
            <a:ext cx="2419519" cy="646331"/>
          </a:xfrm>
          <a:prstGeom prst="rect">
            <a:avLst/>
          </a:prstGeom>
          <a:noFill/>
        </p:spPr>
        <p:txBody>
          <a:bodyPr wrap="square" lIns="91440" tIns="45720" rIns="91440" bIns="45720" rtlCol="0" anchor="t">
            <a:spAutoFit/>
          </a:bodyPr>
          <a:lstStyle/>
          <a:p>
            <a:r>
              <a:rPr lang="en-US" b="1">
                <a:solidFill>
                  <a:schemeClr val="bg1">
                    <a:lumMod val="95000"/>
                  </a:schemeClr>
                </a:solidFill>
                <a:latin typeface="Arial"/>
                <a:cs typeface="Arial"/>
              </a:rPr>
              <a:t>Shoreline Communities</a:t>
            </a:r>
            <a:endParaRPr lang="en-US">
              <a:solidFill>
                <a:schemeClr val="bg1">
                  <a:lumMod val="95000"/>
                </a:schemeClr>
              </a:solidFill>
            </a:endParaRPr>
          </a:p>
        </p:txBody>
      </p:sp>
      <p:pic>
        <p:nvPicPr>
          <p:cNvPr id="11" name="Picture 10" descr="A white background with black text&#10;&#10;AI-generated content may be incorrect.">
            <a:extLst>
              <a:ext uri="{FF2B5EF4-FFF2-40B4-BE49-F238E27FC236}">
                <a16:creationId xmlns:a16="http://schemas.microsoft.com/office/drawing/2014/main" id="{F07A83E2-A20E-8806-F09C-B817569BA5DF}"/>
              </a:ext>
            </a:extLst>
          </p:cNvPr>
          <p:cNvPicPr>
            <a:picLocks noChangeAspect="1"/>
          </p:cNvPicPr>
          <p:nvPr/>
        </p:nvPicPr>
        <p:blipFill>
          <a:blip r:embed="rId4"/>
          <a:stretch>
            <a:fillRect/>
          </a:stretch>
        </p:blipFill>
        <p:spPr>
          <a:xfrm>
            <a:off x="6747447" y="2337139"/>
            <a:ext cx="2357204" cy="872085"/>
          </a:xfrm>
          <a:prstGeom prst="rect">
            <a:avLst/>
          </a:prstGeom>
        </p:spPr>
      </p:pic>
    </p:spTree>
    <p:extLst>
      <p:ext uri="{BB962C8B-B14F-4D97-AF65-F5344CB8AC3E}">
        <p14:creationId xmlns:p14="http://schemas.microsoft.com/office/powerpoint/2010/main" val="3980958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467DE-1D85-4B80-CEA2-B335ECA4F5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961694-EB29-564A-71C4-5D17E30969C5}"/>
              </a:ext>
            </a:extLst>
          </p:cNvPr>
          <p:cNvSpPr>
            <a:spLocks noGrp="1"/>
          </p:cNvSpPr>
          <p:nvPr>
            <p:ph type="title"/>
          </p:nvPr>
        </p:nvSpPr>
        <p:spPr/>
        <p:txBody>
          <a:bodyPr/>
          <a:lstStyle/>
          <a:p>
            <a:r>
              <a:rPr lang="en-US" sz="7200"/>
              <a:t>Questions?</a:t>
            </a:r>
          </a:p>
        </p:txBody>
      </p:sp>
    </p:spTree>
    <p:extLst>
      <p:ext uri="{BB962C8B-B14F-4D97-AF65-F5344CB8AC3E}">
        <p14:creationId xmlns:p14="http://schemas.microsoft.com/office/powerpoint/2010/main" val="4103277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2" y="146331"/>
            <a:ext cx="8229600" cy="503026"/>
          </a:xfrm>
        </p:spPr>
        <p:txBody>
          <a:bodyPr/>
          <a:lstStyle/>
          <a:p>
            <a:r>
              <a:rPr lang="en-US" sz="3600">
                <a:solidFill>
                  <a:srgbClr val="0D2E58"/>
                </a:solidFill>
              </a:rPr>
              <a:t>Meeting Overview </a:t>
            </a:r>
          </a:p>
        </p:txBody>
      </p:sp>
      <p:sp>
        <p:nvSpPr>
          <p:cNvPr id="3" name="Text Placeholder 2"/>
          <p:cNvSpPr>
            <a:spLocks noGrp="1"/>
          </p:cNvSpPr>
          <p:nvPr>
            <p:ph type="body" sz="quarter" idx="10"/>
          </p:nvPr>
        </p:nvSpPr>
        <p:spPr>
          <a:xfrm>
            <a:off x="233589" y="759007"/>
            <a:ext cx="4934759" cy="4822119"/>
          </a:xfrm>
          <a:prstGeom prst="rect">
            <a:avLst/>
          </a:prstGeom>
        </p:spPr>
        <p:txBody>
          <a:bodyPr/>
          <a:lstStyle/>
          <a:p>
            <a:r>
              <a:rPr lang="en-US" sz="1800"/>
              <a:t>Welcome &amp; Agenda Review </a:t>
            </a:r>
          </a:p>
          <a:p>
            <a:r>
              <a:rPr lang="en-US" sz="1800"/>
              <a:t>Housing Action and Implementation Plan (HAIP) Overview</a:t>
            </a:r>
          </a:p>
          <a:p>
            <a:r>
              <a:rPr lang="en-US" sz="1800"/>
              <a:t>Update on Requests from 2/13/25 GPAC Meeting</a:t>
            </a:r>
          </a:p>
          <a:p>
            <a:r>
              <a:rPr lang="en-US" sz="1800"/>
              <a:t>LAPAC-Recommended Community Growth Boundary Changes</a:t>
            </a:r>
          </a:p>
          <a:p>
            <a:r>
              <a:rPr lang="en-US" sz="1800"/>
              <a:t>LAPAC-Recommended Planning Area Boundary Changes</a:t>
            </a:r>
          </a:p>
          <a:p>
            <a:r>
              <a:rPr lang="en-US" sz="1800"/>
              <a:t>Discussion: Countywide Recommendations to the Board of Supervisors</a:t>
            </a:r>
          </a:p>
          <a:p>
            <a:r>
              <a:rPr lang="en-US" sz="1800"/>
              <a:t>Next Steps</a:t>
            </a:r>
          </a:p>
          <a:p>
            <a:pPr lvl="1"/>
            <a:endParaRPr lang="en-US" sz="1400"/>
          </a:p>
          <a:p>
            <a:pPr lvl="1"/>
            <a:endParaRPr lang="en-US" sz="1600"/>
          </a:p>
          <a:p>
            <a:pPr lvl="1"/>
            <a:endParaRPr lang="en-US" sz="1600"/>
          </a:p>
          <a:p>
            <a:pPr lvl="2"/>
            <a:endParaRPr lang="en-US" sz="1400"/>
          </a:p>
        </p:txBody>
      </p:sp>
      <p:pic>
        <p:nvPicPr>
          <p:cNvPr id="5" name="Picture 4" descr="A street with a red pole and a sign on it&#10;&#10;Description automatically generated">
            <a:extLst>
              <a:ext uri="{FF2B5EF4-FFF2-40B4-BE49-F238E27FC236}">
                <a16:creationId xmlns:a16="http://schemas.microsoft.com/office/drawing/2014/main" id="{135ABC58-A8F1-144C-30F4-58D2FEB02419}"/>
              </a:ext>
            </a:extLst>
          </p:cNvPr>
          <p:cNvPicPr>
            <a:picLocks noChangeAspect="1"/>
          </p:cNvPicPr>
          <p:nvPr/>
        </p:nvPicPr>
        <p:blipFill>
          <a:blip r:embed="rId3"/>
          <a:stretch>
            <a:fillRect/>
          </a:stretch>
        </p:blipFill>
        <p:spPr>
          <a:xfrm>
            <a:off x="5376060" y="759007"/>
            <a:ext cx="3534351" cy="4712468"/>
          </a:xfrm>
          <a:prstGeom prst="rect">
            <a:avLst/>
          </a:prstGeom>
        </p:spPr>
      </p:pic>
    </p:spTree>
    <p:extLst>
      <p:ext uri="{BB962C8B-B14F-4D97-AF65-F5344CB8AC3E}">
        <p14:creationId xmlns:p14="http://schemas.microsoft.com/office/powerpoint/2010/main" val="2689294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D2E58"/>
                </a:solidFill>
              </a:rPr>
              <a:t>Next Steps</a:t>
            </a:r>
          </a:p>
        </p:txBody>
      </p:sp>
      <p:pic>
        <p:nvPicPr>
          <p:cNvPr id="7" name="Picture 6" descr="A group of people on a lake&#10;&#10;Description automatically generated">
            <a:extLst>
              <a:ext uri="{FF2B5EF4-FFF2-40B4-BE49-F238E27FC236}">
                <a16:creationId xmlns:a16="http://schemas.microsoft.com/office/drawing/2014/main" id="{86F3E92E-1771-DE67-FF99-16D129A2345C}"/>
              </a:ext>
            </a:extLst>
          </p:cNvPr>
          <p:cNvPicPr>
            <a:picLocks noChangeAspect="1"/>
          </p:cNvPicPr>
          <p:nvPr/>
        </p:nvPicPr>
        <p:blipFill rotWithShape="1">
          <a:blip r:embed="rId2"/>
          <a:srcRect l="43" t="48600" r="-43" b="27779"/>
          <a:stretch/>
        </p:blipFill>
        <p:spPr>
          <a:xfrm>
            <a:off x="0" y="4807887"/>
            <a:ext cx="9145572" cy="1459571"/>
          </a:xfrm>
          <a:prstGeom prst="rect">
            <a:avLst/>
          </a:prstGeom>
        </p:spPr>
      </p:pic>
      <p:graphicFrame>
        <p:nvGraphicFramePr>
          <p:cNvPr id="4" name="Table 3">
            <a:extLst>
              <a:ext uri="{FF2B5EF4-FFF2-40B4-BE49-F238E27FC236}">
                <a16:creationId xmlns:a16="http://schemas.microsoft.com/office/drawing/2014/main" id="{FC8E3A6A-A16D-9712-E48E-7EC91D1EC011}"/>
              </a:ext>
            </a:extLst>
          </p:cNvPr>
          <p:cNvGraphicFramePr>
            <a:graphicFrameLocks noGrp="1"/>
          </p:cNvGraphicFramePr>
          <p:nvPr>
            <p:extLst>
              <p:ext uri="{D42A27DB-BD31-4B8C-83A1-F6EECF244321}">
                <p14:modId xmlns:p14="http://schemas.microsoft.com/office/powerpoint/2010/main" val="3887159274"/>
              </p:ext>
            </p:extLst>
          </p:nvPr>
        </p:nvGraphicFramePr>
        <p:xfrm>
          <a:off x="1298470" y="1874354"/>
          <a:ext cx="6545488" cy="2829961"/>
        </p:xfrm>
        <a:graphic>
          <a:graphicData uri="http://schemas.openxmlformats.org/drawingml/2006/table">
            <a:tbl>
              <a:tblPr firstRow="1" bandRow="1">
                <a:tableStyleId>{073A0DAA-6AF3-43AB-8588-CEC1D06C72B9}</a:tableStyleId>
              </a:tblPr>
              <a:tblGrid>
                <a:gridCol w="3272744">
                  <a:extLst>
                    <a:ext uri="{9D8B030D-6E8A-4147-A177-3AD203B41FA5}">
                      <a16:colId xmlns:a16="http://schemas.microsoft.com/office/drawing/2014/main" val="646943556"/>
                    </a:ext>
                  </a:extLst>
                </a:gridCol>
                <a:gridCol w="3272744">
                  <a:extLst>
                    <a:ext uri="{9D8B030D-6E8A-4147-A177-3AD203B41FA5}">
                      <a16:colId xmlns:a16="http://schemas.microsoft.com/office/drawing/2014/main" val="3259522190"/>
                    </a:ext>
                  </a:extLst>
                </a:gridCol>
              </a:tblGrid>
              <a:tr h="468452">
                <a:tc>
                  <a:txBody>
                    <a:bodyPr/>
                    <a:lstStyle/>
                    <a:p>
                      <a:r>
                        <a:rPr lang="en-US" sz="1500"/>
                        <a:t>Phase</a:t>
                      </a:r>
                      <a:endParaRPr lang="en-US" sz="1500">
                        <a:latin typeface="Segoe UI Semibold" panose="020B0702040204020203" pitchFamily="34" charset="0"/>
                        <a:cs typeface="Segoe UI Semibold" panose="020B0702040204020203" pitchFamily="34" charset="0"/>
                      </a:endParaRPr>
                    </a:p>
                  </a:txBody>
                  <a:tcPr marL="77006" marR="77006" marT="38503" marB="38503">
                    <a:solidFill>
                      <a:srgbClr val="0D2E58"/>
                    </a:solidFill>
                  </a:tcPr>
                </a:tc>
                <a:tc>
                  <a:txBody>
                    <a:bodyPr/>
                    <a:lstStyle/>
                    <a:p>
                      <a:r>
                        <a:rPr lang="en-US" sz="1500"/>
                        <a:t>Schedule</a:t>
                      </a:r>
                      <a:endParaRPr lang="en-US" sz="1500">
                        <a:latin typeface="Segoe UI Semibold" panose="020B0702040204020203" pitchFamily="34" charset="0"/>
                        <a:cs typeface="Segoe UI Semibold" panose="020B0702040204020203" pitchFamily="34" charset="0"/>
                      </a:endParaRPr>
                    </a:p>
                  </a:txBody>
                  <a:tcPr marL="77006" marR="77006" marT="38503" marB="38503">
                    <a:solidFill>
                      <a:srgbClr val="0D2E58"/>
                    </a:solidFill>
                  </a:tcPr>
                </a:tc>
                <a:extLst>
                  <a:ext uri="{0D108BD9-81ED-4DB2-BD59-A6C34878D82A}">
                    <a16:rowId xmlns:a16="http://schemas.microsoft.com/office/drawing/2014/main" val="3821656420"/>
                  </a:ext>
                </a:extLst>
              </a:tr>
              <a:tr h="622463">
                <a:tc>
                  <a:txBody>
                    <a:bodyPr/>
                    <a:lstStyle/>
                    <a:p>
                      <a:r>
                        <a:rPr lang="en-US" sz="1500" b="1">
                          <a:solidFill>
                            <a:schemeClr val="tx1"/>
                          </a:solidFill>
                        </a:rPr>
                        <a:t>Project initiation, background research, website/initial outreach</a:t>
                      </a:r>
                      <a:endParaRPr lang="en-US" sz="1500" b="1">
                        <a:solidFill>
                          <a:schemeClr val="tx1"/>
                        </a:solidFill>
                        <a:latin typeface="Segoe UI" panose="020B0502040204020203" pitchFamily="34" charset="0"/>
                        <a:cs typeface="Segoe UI" panose="020B0502040204020203" pitchFamily="34" charset="0"/>
                      </a:endParaRPr>
                    </a:p>
                  </a:txBody>
                  <a:tcPr marL="77006" marR="77006" marT="38503" marB="38503"/>
                </a:tc>
                <a:tc>
                  <a:txBody>
                    <a:bodyPr/>
                    <a:lstStyle/>
                    <a:p>
                      <a:r>
                        <a:rPr lang="en-US" sz="1500" b="1">
                          <a:solidFill>
                            <a:schemeClr val="tx1"/>
                          </a:solidFill>
                        </a:rPr>
                        <a:t>Fall 2023 – Spring 2024</a:t>
                      </a:r>
                      <a:endParaRPr lang="en-US" sz="1500" b="1">
                        <a:solidFill>
                          <a:schemeClr val="tx1"/>
                        </a:solidFill>
                        <a:latin typeface="Segoe UI" panose="020B0502040204020203" pitchFamily="34" charset="0"/>
                        <a:cs typeface="Segoe UI" panose="020B0502040204020203" pitchFamily="34" charset="0"/>
                      </a:endParaRPr>
                    </a:p>
                  </a:txBody>
                  <a:tcPr marL="77006" marR="77006" marT="38503" marB="38503"/>
                </a:tc>
                <a:extLst>
                  <a:ext uri="{0D108BD9-81ED-4DB2-BD59-A6C34878D82A}">
                    <a16:rowId xmlns:a16="http://schemas.microsoft.com/office/drawing/2014/main" val="3117995653"/>
                  </a:ext>
                </a:extLst>
              </a:tr>
              <a:tr h="808559">
                <a:tc>
                  <a:txBody>
                    <a:bodyPr/>
                    <a:lstStyle/>
                    <a:p>
                      <a:pPr marL="0" algn="l" defTabSz="457200" rtl="0" eaLnBrk="1" latinLnBrk="0" hangingPunct="1"/>
                      <a:r>
                        <a:rPr lang="en-US" sz="1500" b="1" kern="1200">
                          <a:solidFill>
                            <a:schemeClr val="tx1"/>
                          </a:solidFill>
                        </a:rPr>
                        <a:t>Prepare Draft General Plan (including countywide and planning area elements)</a:t>
                      </a:r>
                      <a:endParaRPr lang="en-US" sz="1500" b="1" kern="1200">
                        <a:solidFill>
                          <a:schemeClr val="tx1"/>
                        </a:solidFill>
                        <a:latin typeface="Segoe UI" panose="020B0502040204020203" pitchFamily="34" charset="0"/>
                        <a:ea typeface="+mn-ea"/>
                        <a:cs typeface="Segoe UI" panose="020B0502040204020203" pitchFamily="34" charset="0"/>
                      </a:endParaRPr>
                    </a:p>
                  </a:txBody>
                  <a:tcPr marL="77006" marR="77006" marT="38503" marB="38503"/>
                </a:tc>
                <a:tc>
                  <a:txBody>
                    <a:bodyPr/>
                    <a:lstStyle/>
                    <a:p>
                      <a:pPr marL="0" algn="l" defTabSz="457200" rtl="0" eaLnBrk="1" latinLnBrk="0" hangingPunct="1"/>
                      <a:r>
                        <a:rPr lang="en-US" sz="1500" b="1" kern="1200">
                          <a:solidFill>
                            <a:schemeClr val="tx1"/>
                          </a:solidFill>
                        </a:rPr>
                        <a:t>Winter 2024/2025-Fall 2025</a:t>
                      </a:r>
                      <a:endParaRPr lang="en-US" sz="1500" b="1" kern="1200">
                        <a:solidFill>
                          <a:schemeClr val="tx1"/>
                        </a:solidFill>
                        <a:latin typeface="Segoe UI" panose="020B0502040204020203" pitchFamily="34" charset="0"/>
                        <a:ea typeface="+mn-ea"/>
                        <a:cs typeface="Segoe UI" panose="020B0502040204020203" pitchFamily="34" charset="0"/>
                      </a:endParaRPr>
                    </a:p>
                  </a:txBody>
                  <a:tcPr marL="77006" marR="77006" marT="38503" marB="38503"/>
                </a:tc>
                <a:extLst>
                  <a:ext uri="{0D108BD9-81ED-4DB2-BD59-A6C34878D82A}">
                    <a16:rowId xmlns:a16="http://schemas.microsoft.com/office/drawing/2014/main" val="794322197"/>
                  </a:ext>
                </a:extLst>
              </a:tr>
              <a:tr h="468452">
                <a:tc>
                  <a:txBody>
                    <a:bodyPr/>
                    <a:lstStyle/>
                    <a:p>
                      <a:pPr marL="0" algn="l" defTabSz="457200" rtl="0" eaLnBrk="1" latinLnBrk="0" hangingPunct="1"/>
                      <a:r>
                        <a:rPr lang="en-US" sz="1500" b="1" kern="1200">
                          <a:solidFill>
                            <a:schemeClr val="tx1"/>
                          </a:solidFill>
                        </a:rPr>
                        <a:t>Prepare Environmental Impact Report</a:t>
                      </a:r>
                      <a:endParaRPr lang="en-US" sz="1500" b="1" kern="1200">
                        <a:solidFill>
                          <a:schemeClr val="tx1"/>
                        </a:solidFill>
                        <a:latin typeface="Segoe UI" panose="020B0502040204020203" pitchFamily="34" charset="0"/>
                        <a:ea typeface="+mn-ea"/>
                        <a:cs typeface="Segoe UI" panose="020B0502040204020203" pitchFamily="34" charset="0"/>
                      </a:endParaRPr>
                    </a:p>
                  </a:txBody>
                  <a:tcPr marL="77006" marR="77006" marT="38503" marB="38503"/>
                </a:tc>
                <a:tc>
                  <a:txBody>
                    <a:bodyPr/>
                    <a:lstStyle/>
                    <a:p>
                      <a:pPr marL="0" algn="l" defTabSz="457200" rtl="0" eaLnBrk="1" latinLnBrk="0" hangingPunct="1"/>
                      <a:r>
                        <a:rPr lang="en-US" sz="1500" b="1" kern="1200">
                          <a:solidFill>
                            <a:schemeClr val="tx1"/>
                          </a:solidFill>
                        </a:rPr>
                        <a:t>Spring 2025 – Winter 2025/2026</a:t>
                      </a:r>
                      <a:endParaRPr lang="en-US" sz="1500" b="1" kern="1200">
                        <a:solidFill>
                          <a:schemeClr val="tx1"/>
                        </a:solidFill>
                        <a:latin typeface="Segoe UI" panose="020B0502040204020203" pitchFamily="34" charset="0"/>
                        <a:ea typeface="+mn-ea"/>
                        <a:cs typeface="Segoe UI" panose="020B0502040204020203" pitchFamily="34" charset="0"/>
                      </a:endParaRPr>
                    </a:p>
                  </a:txBody>
                  <a:tcPr marL="77006" marR="77006" marT="38503" marB="38503"/>
                </a:tc>
                <a:extLst>
                  <a:ext uri="{0D108BD9-81ED-4DB2-BD59-A6C34878D82A}">
                    <a16:rowId xmlns:a16="http://schemas.microsoft.com/office/drawing/2014/main" val="2809770268"/>
                  </a:ext>
                </a:extLst>
              </a:tr>
              <a:tr h="462035">
                <a:tc>
                  <a:txBody>
                    <a:bodyPr/>
                    <a:lstStyle/>
                    <a:p>
                      <a:pPr marL="0" algn="l" defTabSz="457200" rtl="0" eaLnBrk="1" latinLnBrk="0" hangingPunct="1"/>
                      <a:r>
                        <a:rPr lang="en-US" sz="1500" b="1" kern="1200">
                          <a:solidFill>
                            <a:schemeClr val="tx1"/>
                          </a:solidFill>
                        </a:rPr>
                        <a:t>Public Review and Adoption</a:t>
                      </a:r>
                      <a:endParaRPr lang="en-US" sz="1500" b="1" kern="1200">
                        <a:solidFill>
                          <a:schemeClr val="tx1"/>
                        </a:solidFill>
                        <a:latin typeface="Segoe UI" panose="020B0502040204020203" pitchFamily="34" charset="0"/>
                        <a:ea typeface="+mn-ea"/>
                        <a:cs typeface="Segoe UI" panose="020B0502040204020203" pitchFamily="34" charset="0"/>
                      </a:endParaRPr>
                    </a:p>
                  </a:txBody>
                  <a:tcPr marL="77006" marR="77006" marT="38503" marB="38503"/>
                </a:tc>
                <a:tc>
                  <a:txBody>
                    <a:bodyPr/>
                    <a:lstStyle/>
                    <a:p>
                      <a:pPr marL="0" algn="l" defTabSz="457200" rtl="0" eaLnBrk="1" latinLnBrk="0" hangingPunct="1"/>
                      <a:r>
                        <a:rPr lang="en-US" sz="1500" b="1" kern="1200">
                          <a:solidFill>
                            <a:schemeClr val="tx1"/>
                          </a:solidFill>
                        </a:rPr>
                        <a:t>Spring – Fall 2026</a:t>
                      </a:r>
                      <a:endParaRPr lang="en-US" sz="1500" b="1" kern="1200">
                        <a:solidFill>
                          <a:schemeClr val="tx1"/>
                        </a:solidFill>
                        <a:latin typeface="Segoe UI" panose="020B0502040204020203" pitchFamily="34" charset="0"/>
                        <a:ea typeface="+mn-ea"/>
                        <a:cs typeface="Segoe UI" panose="020B0502040204020203" pitchFamily="34" charset="0"/>
                      </a:endParaRPr>
                    </a:p>
                  </a:txBody>
                  <a:tcPr marL="77006" marR="77006" marT="38503" marB="38503"/>
                </a:tc>
                <a:extLst>
                  <a:ext uri="{0D108BD9-81ED-4DB2-BD59-A6C34878D82A}">
                    <a16:rowId xmlns:a16="http://schemas.microsoft.com/office/drawing/2014/main" val="2955966011"/>
                  </a:ext>
                </a:extLst>
              </a:tr>
            </a:tbl>
          </a:graphicData>
        </a:graphic>
      </p:graphicFrame>
      <p:sp>
        <p:nvSpPr>
          <p:cNvPr id="5" name="Text Placeholder 2">
            <a:extLst>
              <a:ext uri="{FF2B5EF4-FFF2-40B4-BE49-F238E27FC236}">
                <a16:creationId xmlns:a16="http://schemas.microsoft.com/office/drawing/2014/main" id="{22C0C130-34F6-5AC6-7EEB-F8A6FABBD789}"/>
              </a:ext>
            </a:extLst>
          </p:cNvPr>
          <p:cNvSpPr>
            <a:spLocks noGrp="1"/>
          </p:cNvSpPr>
          <p:nvPr>
            <p:ph type="body" sz="quarter" idx="10"/>
          </p:nvPr>
        </p:nvSpPr>
        <p:spPr>
          <a:xfrm>
            <a:off x="457199" y="1009766"/>
            <a:ext cx="8333509" cy="3146598"/>
          </a:xfrm>
        </p:spPr>
        <p:txBody>
          <a:bodyPr/>
          <a:lstStyle/>
          <a:p>
            <a:r>
              <a:rPr lang="en-US"/>
              <a:t>Tuesday, March 11: Board of Supervisors Meeting</a:t>
            </a:r>
          </a:p>
          <a:p>
            <a:pPr lvl="1"/>
            <a:r>
              <a:rPr lang="en-US"/>
              <a:t>Review revised GPLU map and boundary changes</a:t>
            </a:r>
          </a:p>
        </p:txBody>
      </p:sp>
      <p:sp>
        <p:nvSpPr>
          <p:cNvPr id="6" name="Rectangle 5">
            <a:extLst>
              <a:ext uri="{FF2B5EF4-FFF2-40B4-BE49-F238E27FC236}">
                <a16:creationId xmlns:a16="http://schemas.microsoft.com/office/drawing/2014/main" id="{7B18F83D-D8B0-E862-0F35-7E72950C37B1}"/>
              </a:ext>
            </a:extLst>
          </p:cNvPr>
          <p:cNvSpPr/>
          <p:nvPr/>
        </p:nvSpPr>
        <p:spPr>
          <a:xfrm>
            <a:off x="1298470" y="2953472"/>
            <a:ext cx="6545488" cy="831273"/>
          </a:xfrm>
          <a:prstGeom prst="rect">
            <a:avLst/>
          </a:prstGeom>
          <a:noFill/>
          <a:ln w="57150">
            <a:solidFill>
              <a:srgbClr val="D8B43D"/>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85658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83322-2A7A-CC2C-3569-91469A7587EE}"/>
              </a:ext>
            </a:extLst>
          </p:cNvPr>
          <p:cNvSpPr>
            <a:spLocks noGrp="1"/>
          </p:cNvSpPr>
          <p:nvPr>
            <p:ph type="title"/>
          </p:nvPr>
        </p:nvSpPr>
        <p:spPr/>
        <p:txBody>
          <a:bodyPr/>
          <a:lstStyle/>
          <a:p>
            <a:r>
              <a:rPr lang="en-US"/>
              <a:t>GPAC Meetings Schedule</a:t>
            </a:r>
          </a:p>
        </p:txBody>
      </p:sp>
      <p:sp>
        <p:nvSpPr>
          <p:cNvPr id="3" name="Text Placeholder 2">
            <a:extLst>
              <a:ext uri="{FF2B5EF4-FFF2-40B4-BE49-F238E27FC236}">
                <a16:creationId xmlns:a16="http://schemas.microsoft.com/office/drawing/2014/main" id="{7B309466-6D57-1EA2-DC80-166260D97545}"/>
              </a:ext>
            </a:extLst>
          </p:cNvPr>
          <p:cNvSpPr>
            <a:spLocks noGrp="1"/>
          </p:cNvSpPr>
          <p:nvPr>
            <p:ph type="body" sz="quarter" idx="10"/>
          </p:nvPr>
        </p:nvSpPr>
        <p:spPr>
          <a:xfrm>
            <a:off x="457199" y="1066800"/>
            <a:ext cx="6063241" cy="4741863"/>
          </a:xfrm>
        </p:spPr>
        <p:txBody>
          <a:bodyPr/>
          <a:lstStyle/>
          <a:p>
            <a:r>
              <a:rPr lang="en-US"/>
              <a:t>Meeting 1: March 15, 2024</a:t>
            </a:r>
          </a:p>
          <a:p>
            <a:pPr lvl="1"/>
            <a:r>
              <a:rPr lang="en-US"/>
              <a:t>Learn about Lake County 2050</a:t>
            </a:r>
          </a:p>
          <a:p>
            <a:pPr lvl="1"/>
            <a:r>
              <a:rPr lang="en-US"/>
              <a:t>Review roles and responsibilities</a:t>
            </a:r>
          </a:p>
          <a:p>
            <a:pPr lvl="1"/>
            <a:r>
              <a:rPr lang="en-US"/>
              <a:t>Review Community Engagement Plan</a:t>
            </a:r>
          </a:p>
          <a:p>
            <a:r>
              <a:rPr lang="en-US"/>
              <a:t>Meeting 2: June 28, 2024</a:t>
            </a:r>
          </a:p>
          <a:p>
            <a:pPr lvl="1"/>
            <a:r>
              <a:rPr lang="en-US"/>
              <a:t>Review Draft General Plan Overview Document</a:t>
            </a:r>
          </a:p>
          <a:p>
            <a:pPr lvl="1"/>
            <a:r>
              <a:rPr lang="en-US"/>
              <a:t>Provide input on key policy issues</a:t>
            </a:r>
          </a:p>
          <a:p>
            <a:r>
              <a:rPr lang="en-US"/>
              <a:t>Meeting 3: February 13, 2025, and today</a:t>
            </a:r>
          </a:p>
          <a:p>
            <a:pPr lvl="1"/>
            <a:r>
              <a:rPr lang="en-US"/>
              <a:t>Review Draft General Plan Map and Boundary Changes</a:t>
            </a:r>
          </a:p>
          <a:p>
            <a:r>
              <a:rPr lang="en-US"/>
              <a:t>Meeting 4: Winter/Spring 2026</a:t>
            </a:r>
          </a:p>
          <a:p>
            <a:pPr lvl="1"/>
            <a:r>
              <a:rPr lang="en-US"/>
              <a:t>Review Draft General Plan (Countywide Elements)</a:t>
            </a:r>
          </a:p>
          <a:p>
            <a:r>
              <a:rPr lang="en-US"/>
              <a:t>Meeting 5: Winter/Spring 2026</a:t>
            </a:r>
          </a:p>
          <a:p>
            <a:pPr lvl="1"/>
            <a:r>
              <a:rPr lang="en-US"/>
              <a:t>Review Draft General Plan (Planning Area Elements)</a:t>
            </a:r>
          </a:p>
        </p:txBody>
      </p:sp>
      <p:pic>
        <p:nvPicPr>
          <p:cNvPr id="7" name="Picture 6" descr="A tower with a fence and a building&#10;&#10;Description automatically generated with medium confidence">
            <a:extLst>
              <a:ext uri="{FF2B5EF4-FFF2-40B4-BE49-F238E27FC236}">
                <a16:creationId xmlns:a16="http://schemas.microsoft.com/office/drawing/2014/main" id="{69DD1F69-E33A-DD0D-D564-B5FF9990DCA6}"/>
              </a:ext>
            </a:extLst>
          </p:cNvPr>
          <p:cNvPicPr>
            <a:picLocks noChangeAspect="1"/>
          </p:cNvPicPr>
          <p:nvPr/>
        </p:nvPicPr>
        <p:blipFill rotWithShape="1">
          <a:blip r:embed="rId2"/>
          <a:srcRect l="20572" r="18167" b="12222"/>
          <a:stretch/>
        </p:blipFill>
        <p:spPr>
          <a:xfrm>
            <a:off x="6520440" y="1066800"/>
            <a:ext cx="2394960" cy="5095190"/>
          </a:xfrm>
          <a:prstGeom prst="rect">
            <a:avLst/>
          </a:prstGeom>
        </p:spPr>
      </p:pic>
    </p:spTree>
    <p:extLst>
      <p:ext uri="{BB962C8B-B14F-4D97-AF65-F5344CB8AC3E}">
        <p14:creationId xmlns:p14="http://schemas.microsoft.com/office/powerpoint/2010/main" val="662525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47E47-6CA4-AFE1-E61E-BBC260F7962B}"/>
              </a:ext>
            </a:extLst>
          </p:cNvPr>
          <p:cNvSpPr>
            <a:spLocks noGrp="1"/>
          </p:cNvSpPr>
          <p:nvPr>
            <p:ph type="title"/>
          </p:nvPr>
        </p:nvSpPr>
        <p:spPr/>
        <p:txBody>
          <a:bodyPr/>
          <a:lstStyle/>
          <a:p>
            <a:r>
              <a:rPr lang="en-US" sz="10000"/>
              <a:t>Thank You</a:t>
            </a:r>
          </a:p>
        </p:txBody>
      </p:sp>
    </p:spTree>
    <p:extLst>
      <p:ext uri="{BB962C8B-B14F-4D97-AF65-F5344CB8AC3E}">
        <p14:creationId xmlns:p14="http://schemas.microsoft.com/office/powerpoint/2010/main" val="491643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133B4-66A5-32A6-6AEF-45DEF7E1EC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6659FA-0BCE-CB2C-741A-2991C2848A2F}"/>
              </a:ext>
            </a:extLst>
          </p:cNvPr>
          <p:cNvSpPr>
            <a:spLocks noGrp="1"/>
          </p:cNvSpPr>
          <p:nvPr>
            <p:ph type="title"/>
          </p:nvPr>
        </p:nvSpPr>
        <p:spPr>
          <a:xfrm>
            <a:off x="170121" y="269607"/>
            <a:ext cx="3573016" cy="1240216"/>
          </a:xfrm>
        </p:spPr>
        <p:txBody>
          <a:bodyPr/>
          <a:lstStyle/>
          <a:p>
            <a:r>
              <a:rPr lang="en-US" sz="2800">
                <a:solidFill>
                  <a:srgbClr val="0D2E58"/>
                </a:solidFill>
                <a:latin typeface="Century Gothic"/>
              </a:rPr>
              <a:t>Potential </a:t>
            </a:r>
            <a:r>
              <a:rPr lang="en-US" sz="2800">
                <a:latin typeface="Century Gothic"/>
              </a:rPr>
              <a:t>Combining District</a:t>
            </a:r>
            <a:r>
              <a:rPr lang="en-US" sz="2800">
                <a:solidFill>
                  <a:srgbClr val="0D2E58"/>
                </a:solidFill>
                <a:latin typeface="Century Gothic"/>
              </a:rPr>
              <a:t> Areas</a:t>
            </a:r>
            <a:br>
              <a:rPr lang="en-US" sz="2800"/>
            </a:br>
            <a:r>
              <a:rPr lang="en-US" sz="2400">
                <a:solidFill>
                  <a:srgbClr val="0D2E58"/>
                </a:solidFill>
                <a:latin typeface="Century Gothic"/>
              </a:rPr>
              <a:t>(Conceptual)</a:t>
            </a:r>
            <a:r>
              <a:rPr lang="en-US">
                <a:solidFill>
                  <a:srgbClr val="0D2E58"/>
                </a:solidFill>
                <a:latin typeface="Century Gothic"/>
              </a:rPr>
              <a:t> </a:t>
            </a:r>
          </a:p>
        </p:txBody>
      </p:sp>
      <p:pic>
        <p:nvPicPr>
          <p:cNvPr id="6" name="Picture 5">
            <a:extLst>
              <a:ext uri="{FF2B5EF4-FFF2-40B4-BE49-F238E27FC236}">
                <a16:creationId xmlns:a16="http://schemas.microsoft.com/office/drawing/2014/main" id="{5D513AAB-D5D1-B1AF-702C-D93DB1F155CC}"/>
              </a:ext>
            </a:extLst>
          </p:cNvPr>
          <p:cNvPicPr>
            <a:picLocks noChangeAspect="1"/>
          </p:cNvPicPr>
          <p:nvPr/>
        </p:nvPicPr>
        <p:blipFill>
          <a:blip r:embed="rId3"/>
          <a:srcRect l="10132" r="31014"/>
          <a:stretch/>
        </p:blipFill>
        <p:spPr>
          <a:xfrm>
            <a:off x="-1" y="1929761"/>
            <a:ext cx="3994539" cy="4332815"/>
          </a:xfrm>
          <a:prstGeom prst="rect">
            <a:avLst/>
          </a:prstGeom>
        </p:spPr>
      </p:pic>
      <p:pic>
        <p:nvPicPr>
          <p:cNvPr id="8" name="Picture 7">
            <a:extLst>
              <a:ext uri="{FF2B5EF4-FFF2-40B4-BE49-F238E27FC236}">
                <a16:creationId xmlns:a16="http://schemas.microsoft.com/office/drawing/2014/main" id="{EEADB81B-D59F-F1DD-CC38-D28FA333C58E}"/>
              </a:ext>
            </a:extLst>
          </p:cNvPr>
          <p:cNvPicPr>
            <a:picLocks noChangeAspect="1"/>
          </p:cNvPicPr>
          <p:nvPr/>
        </p:nvPicPr>
        <p:blipFill>
          <a:blip r:embed="rId4"/>
          <a:srcRect l="23755" r="23755"/>
          <a:stretch/>
        </p:blipFill>
        <p:spPr>
          <a:xfrm>
            <a:off x="3994539" y="-1"/>
            <a:ext cx="5149461" cy="6262577"/>
          </a:xfrm>
          <a:prstGeom prst="rect">
            <a:avLst/>
          </a:prstGeom>
        </p:spPr>
      </p:pic>
    </p:spTree>
    <p:extLst>
      <p:ext uri="{BB962C8B-B14F-4D97-AF65-F5344CB8AC3E}">
        <p14:creationId xmlns:p14="http://schemas.microsoft.com/office/powerpoint/2010/main" val="2430312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3719-6B7F-B83E-721C-079897A1528B}"/>
              </a:ext>
            </a:extLst>
          </p:cNvPr>
          <p:cNvSpPr>
            <a:spLocks noGrp="1"/>
          </p:cNvSpPr>
          <p:nvPr>
            <p:ph type="title"/>
          </p:nvPr>
        </p:nvSpPr>
        <p:spPr>
          <a:xfrm>
            <a:off x="457200" y="427034"/>
            <a:ext cx="4403035" cy="825295"/>
          </a:xfrm>
        </p:spPr>
        <p:txBody>
          <a:bodyPr/>
          <a:lstStyle/>
          <a:p>
            <a:r>
              <a:rPr lang="en-US"/>
              <a:t>Housing Action and Implementation Plan (HAIP)</a:t>
            </a:r>
          </a:p>
        </p:txBody>
      </p:sp>
      <p:sp>
        <p:nvSpPr>
          <p:cNvPr id="4" name="Text Placeholder 2">
            <a:extLst>
              <a:ext uri="{FF2B5EF4-FFF2-40B4-BE49-F238E27FC236}">
                <a16:creationId xmlns:a16="http://schemas.microsoft.com/office/drawing/2014/main" id="{000976C2-820B-D386-4556-3F031A17CA48}"/>
              </a:ext>
            </a:extLst>
          </p:cNvPr>
          <p:cNvSpPr>
            <a:spLocks noGrp="1"/>
          </p:cNvSpPr>
          <p:nvPr>
            <p:ph type="body" sz="quarter" idx="10"/>
          </p:nvPr>
        </p:nvSpPr>
        <p:spPr>
          <a:xfrm>
            <a:off x="267179" y="1827288"/>
            <a:ext cx="4821353" cy="1571911"/>
          </a:xfrm>
        </p:spPr>
        <p:txBody>
          <a:bodyPr lIns="91440" tIns="45720" rIns="91440" bIns="45720" anchor="t"/>
          <a:lstStyle/>
          <a:p>
            <a:r>
              <a:rPr lang="en-US" sz="1800">
                <a:latin typeface="Aptos SemiBold" panose="020B0004020202020204" pitchFamily="34" charset="0"/>
                <a:cs typeface="Segoe UI Semibold"/>
              </a:rPr>
              <a:t>Comprehensive manual to address housing demands throughout Lake County </a:t>
            </a:r>
            <a:endParaRPr lang="en-US">
              <a:latin typeface="Aptos SemiBold" panose="020B0004020202020204" pitchFamily="34" charset="0"/>
              <a:cs typeface="Segoe UI Semibold"/>
            </a:endParaRPr>
          </a:p>
          <a:p>
            <a:r>
              <a:rPr lang="en-US" sz="1800">
                <a:latin typeface="Aptos SemiBold" panose="020B0004020202020204" pitchFamily="34" charset="0"/>
                <a:cs typeface="Segoe UI Semibold"/>
              </a:rPr>
              <a:t>Related to, but not a part of the General Plan </a:t>
            </a:r>
            <a:endParaRPr lang="en-US">
              <a:latin typeface="Aptos SemiBold" panose="020B0004020202020204" pitchFamily="34" charset="0"/>
            </a:endParaRPr>
          </a:p>
        </p:txBody>
      </p:sp>
      <p:pic>
        <p:nvPicPr>
          <p:cNvPr id="5" name="Picture 4" descr="A blue screen with white text&#10;&#10;Description automatically generated">
            <a:extLst>
              <a:ext uri="{FF2B5EF4-FFF2-40B4-BE49-F238E27FC236}">
                <a16:creationId xmlns:a16="http://schemas.microsoft.com/office/drawing/2014/main" id="{CAFD4A7C-E2B8-96B4-1D8B-2A0E21874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5824"/>
            <a:ext cx="9144000" cy="2642059"/>
          </a:xfrm>
          <a:prstGeom prst="rect">
            <a:avLst/>
          </a:prstGeom>
        </p:spPr>
      </p:pic>
      <p:grpSp>
        <p:nvGrpSpPr>
          <p:cNvPr id="6" name="Group 5">
            <a:extLst>
              <a:ext uri="{FF2B5EF4-FFF2-40B4-BE49-F238E27FC236}">
                <a16:creationId xmlns:a16="http://schemas.microsoft.com/office/drawing/2014/main" id="{CCB4C51C-15F1-E15D-51B7-FD15020B83BD}"/>
              </a:ext>
            </a:extLst>
          </p:cNvPr>
          <p:cNvGrpSpPr/>
          <p:nvPr/>
        </p:nvGrpSpPr>
        <p:grpSpPr>
          <a:xfrm>
            <a:off x="5467350" y="137976"/>
            <a:ext cx="3495675" cy="3386274"/>
            <a:chOff x="5467350" y="137976"/>
            <a:chExt cx="3495675" cy="3386274"/>
          </a:xfrm>
        </p:grpSpPr>
        <p:sp>
          <p:nvSpPr>
            <p:cNvPr id="7" name="Rectangle: Rounded Corners 6">
              <a:extLst>
                <a:ext uri="{FF2B5EF4-FFF2-40B4-BE49-F238E27FC236}">
                  <a16:creationId xmlns:a16="http://schemas.microsoft.com/office/drawing/2014/main" id="{B6940913-9079-5433-CC44-440FCB5F50A5}"/>
                </a:ext>
              </a:extLst>
            </p:cNvPr>
            <p:cNvSpPr/>
            <p:nvPr/>
          </p:nvSpPr>
          <p:spPr>
            <a:xfrm>
              <a:off x="5467350" y="137976"/>
              <a:ext cx="3495675" cy="3386274"/>
            </a:xfrm>
            <a:prstGeom prst="roundRect">
              <a:avLst>
                <a:gd name="adj" fmla="val 2381"/>
              </a:avLst>
            </a:prstGeom>
            <a:noFill/>
            <a:ln w="92075">
              <a:solidFill>
                <a:srgbClr val="C9D93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300" b="1">
                <a:ln>
                  <a:solidFill>
                    <a:srgbClr val="0F274A"/>
                  </a:solidFill>
                </a:ln>
                <a:solidFill>
                  <a:srgbClr val="0F274A"/>
                </a:solidFill>
                <a:latin typeface="Aptos" panose="020B0004020202020204" pitchFamily="34" charset="0"/>
              </a:endParaRPr>
            </a:p>
            <a:p>
              <a:pPr marL="57150">
                <a:spcBef>
                  <a:spcPts val="600"/>
                </a:spcBef>
                <a:spcAft>
                  <a:spcPts val="1200"/>
                </a:spcAft>
              </a:pPr>
              <a:r>
                <a:rPr lang="en-US" sz="2300" b="1">
                  <a:ln>
                    <a:solidFill>
                      <a:srgbClr val="0F274A"/>
                    </a:solidFill>
                  </a:ln>
                  <a:solidFill>
                    <a:srgbClr val="0F274A"/>
                  </a:solidFill>
                  <a:latin typeface="Aptos" panose="020B0004020202020204" pitchFamily="34" charset="0"/>
                </a:rPr>
                <a:t>Components </a:t>
              </a:r>
              <a:br>
                <a:rPr lang="en-US" sz="2300" b="1">
                  <a:ln>
                    <a:solidFill>
                      <a:srgbClr val="0F274A"/>
                    </a:solidFill>
                  </a:ln>
                  <a:solidFill>
                    <a:srgbClr val="0F274A"/>
                  </a:solidFill>
                  <a:latin typeface="Aptos" panose="020B0004020202020204" pitchFamily="34" charset="0"/>
                </a:rPr>
              </a:br>
              <a:r>
                <a:rPr lang="en-US" sz="2300" b="1">
                  <a:ln>
                    <a:solidFill>
                      <a:srgbClr val="0F274A"/>
                    </a:solidFill>
                  </a:ln>
                  <a:solidFill>
                    <a:srgbClr val="0F274A"/>
                  </a:solidFill>
                  <a:latin typeface="Aptos" panose="020B0004020202020204" pitchFamily="34" charset="0"/>
                </a:rPr>
                <a:t>of the HAIP</a:t>
              </a:r>
            </a:p>
            <a:p>
              <a:pPr marL="342900" indent="-285750"/>
              <a:endParaRPr lang="en-US" sz="600" b="1">
                <a:ln>
                  <a:solidFill>
                    <a:srgbClr val="0F274A"/>
                  </a:solidFill>
                </a:ln>
                <a:solidFill>
                  <a:srgbClr val="0F274A"/>
                </a:solidFill>
                <a:latin typeface="Aptos" panose="020B0004020202020204" pitchFamily="34" charset="0"/>
              </a:endParaRPr>
            </a:p>
            <a:p>
              <a:pPr marL="342900" indent="-285750">
                <a:spcAft>
                  <a:spcPts val="450"/>
                </a:spcAft>
                <a:buFont typeface="Arial" panose="020B0604020202020204" pitchFamily="34" charset="0"/>
                <a:buChar char="•"/>
              </a:pPr>
              <a:r>
                <a:rPr lang="en-US" sz="1400" spc="100">
                  <a:ln>
                    <a:solidFill>
                      <a:srgbClr val="0F274A"/>
                    </a:solidFill>
                  </a:ln>
                  <a:solidFill>
                    <a:srgbClr val="0F274A"/>
                  </a:solidFill>
                  <a:latin typeface="Aptos" panose="020B0004020202020204" pitchFamily="34" charset="0"/>
                </a:rPr>
                <a:t>Analysis of Current Conditions</a:t>
              </a:r>
            </a:p>
            <a:p>
              <a:pPr marL="342900" indent="-285750">
                <a:spcAft>
                  <a:spcPts val="450"/>
                </a:spcAft>
                <a:buFont typeface="Arial" panose="020B0604020202020204" pitchFamily="34" charset="0"/>
                <a:buChar char="•"/>
              </a:pPr>
              <a:r>
                <a:rPr lang="en-US" sz="1400" spc="100">
                  <a:ln>
                    <a:solidFill>
                      <a:srgbClr val="0F274A"/>
                    </a:solidFill>
                  </a:ln>
                  <a:solidFill>
                    <a:srgbClr val="0F274A"/>
                  </a:solidFill>
                  <a:latin typeface="Aptos" panose="020B0004020202020204" pitchFamily="34" charset="0"/>
                </a:rPr>
                <a:t>Community Engagement Summary</a:t>
              </a:r>
            </a:p>
            <a:p>
              <a:pPr marL="342900" indent="-285750">
                <a:spcAft>
                  <a:spcPts val="450"/>
                </a:spcAft>
                <a:buFont typeface="Arial" panose="020B0604020202020204" pitchFamily="34" charset="0"/>
                <a:buChar char="•"/>
              </a:pPr>
              <a:r>
                <a:rPr lang="en-US" sz="1400" spc="100">
                  <a:ln>
                    <a:solidFill>
                      <a:srgbClr val="0F274A"/>
                    </a:solidFill>
                  </a:ln>
                  <a:solidFill>
                    <a:srgbClr val="0F274A"/>
                  </a:solidFill>
                  <a:latin typeface="Aptos" panose="020B0004020202020204" pitchFamily="34" charset="0"/>
                </a:rPr>
                <a:t>Gaps Analysis</a:t>
              </a:r>
            </a:p>
            <a:p>
              <a:pPr marL="342900" indent="-285750">
                <a:spcAft>
                  <a:spcPts val="450"/>
                </a:spcAft>
                <a:buFont typeface="Arial" panose="020B0604020202020204" pitchFamily="34" charset="0"/>
                <a:buChar char="•"/>
              </a:pPr>
              <a:r>
                <a:rPr lang="en-US" sz="1400" spc="100">
                  <a:ln>
                    <a:solidFill>
                      <a:srgbClr val="0F274A"/>
                    </a:solidFill>
                  </a:ln>
                  <a:solidFill>
                    <a:srgbClr val="0F274A"/>
                  </a:solidFill>
                  <a:latin typeface="Aptos" panose="020B0004020202020204" pitchFamily="34" charset="0"/>
                </a:rPr>
                <a:t>Goals and Strategies</a:t>
              </a:r>
            </a:p>
            <a:p>
              <a:pPr marL="342900" indent="-285750">
                <a:spcAft>
                  <a:spcPts val="450"/>
                </a:spcAft>
                <a:buFont typeface="Arial" panose="020B0604020202020204" pitchFamily="34" charset="0"/>
                <a:buChar char="•"/>
              </a:pPr>
              <a:r>
                <a:rPr lang="en-US" sz="1400" spc="100">
                  <a:ln>
                    <a:solidFill>
                      <a:srgbClr val="0F274A"/>
                    </a:solidFill>
                  </a:ln>
                  <a:solidFill>
                    <a:srgbClr val="0F274A"/>
                  </a:solidFill>
                  <a:latin typeface="Aptos" panose="020B0004020202020204" pitchFamily="34" charset="0"/>
                </a:rPr>
                <a:t>Action Steps and Resources</a:t>
              </a:r>
            </a:p>
            <a:p>
              <a:pPr marL="342900" indent="-285750">
                <a:spcAft>
                  <a:spcPts val="450"/>
                </a:spcAft>
                <a:buFont typeface="Arial" panose="020B0604020202020204" pitchFamily="34" charset="0"/>
                <a:buChar char="•"/>
              </a:pPr>
              <a:r>
                <a:rPr lang="en-US" sz="1400" spc="100">
                  <a:ln>
                    <a:solidFill>
                      <a:srgbClr val="0F274A"/>
                    </a:solidFill>
                  </a:ln>
                  <a:solidFill>
                    <a:srgbClr val="0F274A"/>
                  </a:solidFill>
                  <a:latin typeface="Aptos" panose="020B0004020202020204" pitchFamily="34" charset="0"/>
                </a:rPr>
                <a:t>Site Inventory and Analysis</a:t>
              </a:r>
            </a:p>
            <a:p>
              <a:pPr marL="514350" lvl="2">
                <a:spcAft>
                  <a:spcPts val="450"/>
                </a:spcAft>
              </a:pPr>
              <a:r>
                <a:rPr lang="en-US" sz="1200" spc="100">
                  <a:ln>
                    <a:solidFill>
                      <a:srgbClr val="0F274A"/>
                    </a:solidFill>
                  </a:ln>
                  <a:solidFill>
                    <a:srgbClr val="0F274A"/>
                  </a:solidFill>
                  <a:latin typeface="Aptos" panose="020B0004020202020204" pitchFamily="34" charset="0"/>
                </a:rPr>
                <a:t>Online, interactive </a:t>
              </a:r>
              <a:r>
                <a:rPr lang="en-US" sz="1200" spc="100" err="1">
                  <a:ln>
                    <a:solidFill>
                      <a:srgbClr val="0F274A"/>
                    </a:solidFill>
                  </a:ln>
                  <a:solidFill>
                    <a:srgbClr val="0F274A"/>
                  </a:solidFill>
                  <a:latin typeface="Aptos" panose="020B0004020202020204" pitchFamily="34" charset="0"/>
                </a:rPr>
                <a:t>webmap</a:t>
              </a:r>
              <a:endParaRPr lang="en-US" sz="1200" spc="100">
                <a:ln>
                  <a:solidFill>
                    <a:srgbClr val="0F274A"/>
                  </a:solidFill>
                </a:ln>
                <a:solidFill>
                  <a:srgbClr val="0F274A"/>
                </a:solidFill>
                <a:latin typeface="Aptos" panose="020B0004020202020204" pitchFamily="34" charset="0"/>
              </a:endParaRPr>
            </a:p>
            <a:p>
              <a:pPr>
                <a:spcAft>
                  <a:spcPts val="450"/>
                </a:spcAft>
              </a:pPr>
              <a:r>
                <a:rPr lang="en-US" sz="1400">
                  <a:ln>
                    <a:solidFill>
                      <a:srgbClr val="0F274A"/>
                    </a:solidFill>
                  </a:ln>
                  <a:solidFill>
                    <a:srgbClr val="0F274A"/>
                  </a:solidFill>
                  <a:latin typeface="Aptos" panose="020B0004020202020204" pitchFamily="34" charset="0"/>
                </a:rPr>
                <a:t>	</a:t>
              </a:r>
            </a:p>
            <a:p>
              <a:pPr marL="285750" indent="-285750">
                <a:buFont typeface="Arial" panose="020B0604020202020204" pitchFamily="34" charset="0"/>
                <a:buChar char="•"/>
              </a:pPr>
              <a:endParaRPr lang="en-US" sz="1600">
                <a:ln>
                  <a:solidFill>
                    <a:srgbClr val="0F274A"/>
                  </a:solidFill>
                </a:ln>
                <a:solidFill>
                  <a:srgbClr val="0F274A"/>
                </a:solidFill>
                <a:latin typeface="Aptos" panose="020B0004020202020204" pitchFamily="34" charset="0"/>
              </a:endParaRPr>
            </a:p>
          </p:txBody>
        </p:sp>
        <p:pic>
          <p:nvPicPr>
            <p:cNvPr id="8" name="Picture 7">
              <a:extLst>
                <a:ext uri="{FF2B5EF4-FFF2-40B4-BE49-F238E27FC236}">
                  <a16:creationId xmlns:a16="http://schemas.microsoft.com/office/drawing/2014/main" id="{BE9E2C7E-7CD7-5B3F-15CA-EFE618028228}"/>
                </a:ext>
              </a:extLst>
            </p:cNvPr>
            <p:cNvPicPr>
              <a:picLocks noChangeAspect="1"/>
            </p:cNvPicPr>
            <p:nvPr/>
          </p:nvPicPr>
          <p:blipFill>
            <a:blip r:embed="rId3"/>
            <a:stretch>
              <a:fillRect/>
            </a:stretch>
          </p:blipFill>
          <p:spPr>
            <a:xfrm>
              <a:off x="5856362" y="3067366"/>
              <a:ext cx="179030" cy="164896"/>
            </a:xfrm>
            <a:prstGeom prst="rect">
              <a:avLst/>
            </a:prstGeom>
          </p:spPr>
        </p:pic>
        <p:cxnSp>
          <p:nvCxnSpPr>
            <p:cNvPr id="9" name="Straight Connector 8">
              <a:extLst>
                <a:ext uri="{FF2B5EF4-FFF2-40B4-BE49-F238E27FC236}">
                  <a16:creationId xmlns:a16="http://schemas.microsoft.com/office/drawing/2014/main" id="{E0564266-27FB-40C8-9C44-4F711164D1EC}"/>
                </a:ext>
              </a:extLst>
            </p:cNvPr>
            <p:cNvCxnSpPr/>
            <p:nvPr/>
          </p:nvCxnSpPr>
          <p:spPr>
            <a:xfrm>
              <a:off x="5645150" y="1047750"/>
              <a:ext cx="3098800" cy="0"/>
            </a:xfrm>
            <a:prstGeom prst="line">
              <a:avLst/>
            </a:prstGeom>
            <a:ln w="28575">
              <a:solidFill>
                <a:srgbClr val="C9D93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7205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5D3E3-D15E-8648-72EF-60518C5C61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DAF52-E940-EA83-99F1-188282F1580E}"/>
              </a:ext>
            </a:extLst>
          </p:cNvPr>
          <p:cNvSpPr>
            <a:spLocks noGrp="1"/>
          </p:cNvSpPr>
          <p:nvPr>
            <p:ph type="title"/>
          </p:nvPr>
        </p:nvSpPr>
        <p:spPr>
          <a:xfrm>
            <a:off x="237117" y="226317"/>
            <a:ext cx="8619119" cy="503026"/>
          </a:xfrm>
        </p:spPr>
        <p:txBody>
          <a:bodyPr/>
          <a:lstStyle/>
          <a:p>
            <a:r>
              <a:rPr lang="en-US" sz="3200"/>
              <a:t>Key Findings from Analysis and Outreach</a:t>
            </a:r>
          </a:p>
        </p:txBody>
      </p:sp>
      <p:sp>
        <p:nvSpPr>
          <p:cNvPr id="3" name="Text Placeholder 2">
            <a:extLst>
              <a:ext uri="{FF2B5EF4-FFF2-40B4-BE49-F238E27FC236}">
                <a16:creationId xmlns:a16="http://schemas.microsoft.com/office/drawing/2014/main" id="{598368C2-24BC-4DB2-F891-A782B26885D0}"/>
              </a:ext>
            </a:extLst>
          </p:cNvPr>
          <p:cNvSpPr>
            <a:spLocks noGrp="1"/>
          </p:cNvSpPr>
          <p:nvPr>
            <p:ph type="body" sz="quarter" idx="10"/>
          </p:nvPr>
        </p:nvSpPr>
        <p:spPr>
          <a:xfrm>
            <a:off x="216530" y="887186"/>
            <a:ext cx="8710940" cy="4865914"/>
          </a:xfrm>
        </p:spPr>
        <p:txBody>
          <a:bodyPr/>
          <a:lstStyle/>
          <a:p>
            <a:r>
              <a:rPr lang="en-US"/>
              <a:t>Identified needs for a variety of housing types and levels of affordability</a:t>
            </a:r>
          </a:p>
          <a:p>
            <a:r>
              <a:rPr lang="en-US"/>
              <a:t>Support for amending zoning regulations to be more flexible and speed up residential construction</a:t>
            </a:r>
          </a:p>
          <a:p>
            <a:r>
              <a:rPr lang="en-US"/>
              <a:t>Community considers maintaining and rehabilitating homes and neighborhoods as a high priority</a:t>
            </a:r>
          </a:p>
          <a:p>
            <a:r>
              <a:rPr lang="en-US"/>
              <a:t>Strong support for residential infill development</a:t>
            </a:r>
          </a:p>
          <a:p>
            <a:pPr lvl="1"/>
            <a:r>
              <a:rPr lang="en-US" sz="2000">
                <a:latin typeface="Segoe UI Semibold" panose="020B0702040204020203" pitchFamily="34" charset="0"/>
                <a:cs typeface="Segoe UI Semibold" panose="020B0702040204020203" pitchFamily="34" charset="0"/>
              </a:rPr>
              <a:t>Focus development away from agriculture, open space and wildfire hazards</a:t>
            </a:r>
          </a:p>
          <a:p>
            <a:pPr lvl="1"/>
            <a:r>
              <a:rPr lang="en-US" sz="2000">
                <a:latin typeface="Segoe UI Semibold" panose="020B0702040204020203" pitchFamily="34" charset="0"/>
                <a:cs typeface="Segoe UI Semibold" panose="020B0702040204020203" pitchFamily="34" charset="0"/>
              </a:rPr>
              <a:t>Reduce the need to expand infrastructure</a:t>
            </a:r>
          </a:p>
          <a:p>
            <a:pPr lvl="1"/>
            <a:r>
              <a:rPr lang="en-US" sz="2000">
                <a:latin typeface="Segoe UI Semibold" panose="020B0702040204020203" pitchFamily="34" charset="0"/>
                <a:cs typeface="Segoe UI Semibold" panose="020B0702040204020203" pitchFamily="34" charset="0"/>
              </a:rPr>
              <a:t>Provide access to retail, restaurants, offices, parks and other amenities  </a:t>
            </a:r>
          </a:p>
          <a:p>
            <a:pPr lvl="1"/>
            <a:r>
              <a:rPr lang="en-US" sz="2000">
                <a:latin typeface="Segoe UI Semibold" panose="020B0702040204020203" pitchFamily="34" charset="0"/>
                <a:cs typeface="Segoe UI Semibold" panose="020B0702040204020203" pitchFamily="34" charset="0"/>
              </a:rPr>
              <a:t>Connect with transportation networks that are walkable and bikeable</a:t>
            </a:r>
          </a:p>
        </p:txBody>
      </p:sp>
    </p:spTree>
    <p:extLst>
      <p:ext uri="{BB962C8B-B14F-4D97-AF65-F5344CB8AC3E}">
        <p14:creationId xmlns:p14="http://schemas.microsoft.com/office/powerpoint/2010/main" val="3418804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EDCA7-E3E9-EB20-8E3C-C424016B24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FAEE83-8427-5275-60F9-AD9AFD7BFE20}"/>
              </a:ext>
            </a:extLst>
          </p:cNvPr>
          <p:cNvSpPr>
            <a:spLocks noGrp="1"/>
          </p:cNvSpPr>
          <p:nvPr>
            <p:ph type="title"/>
          </p:nvPr>
        </p:nvSpPr>
        <p:spPr>
          <a:xfrm>
            <a:off x="127513" y="72379"/>
            <a:ext cx="4807185" cy="503026"/>
          </a:xfrm>
        </p:spPr>
        <p:txBody>
          <a:bodyPr/>
          <a:lstStyle/>
          <a:p>
            <a:r>
              <a:rPr lang="en-US" sz="2000"/>
              <a:t>Mixed-Use, Walkable Neighborhoods</a:t>
            </a:r>
          </a:p>
        </p:txBody>
      </p:sp>
      <p:sp>
        <p:nvSpPr>
          <p:cNvPr id="12" name="Text Placeholder 2">
            <a:extLst>
              <a:ext uri="{FF2B5EF4-FFF2-40B4-BE49-F238E27FC236}">
                <a16:creationId xmlns:a16="http://schemas.microsoft.com/office/drawing/2014/main" id="{0E5AB5F0-E071-561B-D9A9-386E79F8D15F}"/>
              </a:ext>
            </a:extLst>
          </p:cNvPr>
          <p:cNvSpPr>
            <a:spLocks noGrp="1"/>
          </p:cNvSpPr>
          <p:nvPr>
            <p:ph type="body" sz="quarter" idx="10"/>
          </p:nvPr>
        </p:nvSpPr>
        <p:spPr>
          <a:xfrm>
            <a:off x="4013037" y="6266341"/>
            <a:ext cx="5061231" cy="525950"/>
          </a:xfrm>
        </p:spPr>
        <p:txBody>
          <a:bodyPr/>
          <a:lstStyle/>
          <a:p>
            <a:pPr marL="0" indent="0" algn="r">
              <a:buNone/>
            </a:pPr>
            <a:r>
              <a:rPr lang="en-US" sz="1400" i="1">
                <a:solidFill>
                  <a:schemeClr val="bg1"/>
                </a:solidFill>
              </a:rPr>
              <a:t>Clockwise from top left: </a:t>
            </a:r>
            <a:r>
              <a:rPr lang="en-US" sz="1400" i="1" err="1">
                <a:solidFill>
                  <a:schemeClr val="bg1"/>
                </a:solidFill>
              </a:rPr>
              <a:t>Orenco</a:t>
            </a:r>
            <a:r>
              <a:rPr lang="en-US" sz="1400" i="1">
                <a:solidFill>
                  <a:schemeClr val="bg1"/>
                </a:solidFill>
              </a:rPr>
              <a:t> Station, Or.; Montpelier, Vt.; Glenwood Park, Ga.; Birmingham, Mi. </a:t>
            </a:r>
          </a:p>
        </p:txBody>
      </p:sp>
      <p:pic>
        <p:nvPicPr>
          <p:cNvPr id="8" name="Picture 7">
            <a:extLst>
              <a:ext uri="{FF2B5EF4-FFF2-40B4-BE49-F238E27FC236}">
                <a16:creationId xmlns:a16="http://schemas.microsoft.com/office/drawing/2014/main" id="{3E2E4BE1-4EC0-570A-6A0D-1429151E1868}"/>
              </a:ext>
            </a:extLst>
          </p:cNvPr>
          <p:cNvPicPr>
            <a:picLocks noChangeAspect="1"/>
          </p:cNvPicPr>
          <p:nvPr/>
        </p:nvPicPr>
        <p:blipFill>
          <a:blip r:embed="rId2"/>
          <a:srcRect/>
          <a:stretch/>
        </p:blipFill>
        <p:spPr>
          <a:xfrm>
            <a:off x="4212619" y="3020284"/>
            <a:ext cx="4662069" cy="3100276"/>
          </a:xfrm>
          <a:prstGeom prst="rect">
            <a:avLst/>
          </a:prstGeom>
        </p:spPr>
      </p:pic>
      <p:pic>
        <p:nvPicPr>
          <p:cNvPr id="4" name="Picture 3" descr="A green house with a blue roof&#10;&#10;AI-generated content may be incorrect.">
            <a:extLst>
              <a:ext uri="{FF2B5EF4-FFF2-40B4-BE49-F238E27FC236}">
                <a16:creationId xmlns:a16="http://schemas.microsoft.com/office/drawing/2014/main" id="{E211CB88-EF7F-BE9C-7FE9-4F9C58DD907F}"/>
              </a:ext>
            </a:extLst>
          </p:cNvPr>
          <p:cNvPicPr>
            <a:picLocks noChangeAspect="1"/>
          </p:cNvPicPr>
          <p:nvPr/>
        </p:nvPicPr>
        <p:blipFill>
          <a:blip r:embed="rId3"/>
          <a:srcRect l="13507" t="4751" r="15093" b="44031"/>
          <a:stretch/>
        </p:blipFill>
        <p:spPr>
          <a:xfrm>
            <a:off x="5165510" y="72379"/>
            <a:ext cx="3825766" cy="3551564"/>
          </a:xfrm>
          <a:prstGeom prst="rect">
            <a:avLst/>
          </a:prstGeom>
        </p:spPr>
      </p:pic>
      <p:pic>
        <p:nvPicPr>
          <p:cNvPr id="7" name="Picture 6">
            <a:extLst>
              <a:ext uri="{FF2B5EF4-FFF2-40B4-BE49-F238E27FC236}">
                <a16:creationId xmlns:a16="http://schemas.microsoft.com/office/drawing/2014/main" id="{3355F820-7ADA-BAEE-23DE-613561B41F22}"/>
              </a:ext>
            </a:extLst>
          </p:cNvPr>
          <p:cNvPicPr>
            <a:picLocks noChangeAspect="1"/>
          </p:cNvPicPr>
          <p:nvPr/>
        </p:nvPicPr>
        <p:blipFill>
          <a:blip r:embed="rId4"/>
          <a:srcRect l="9024" r="15107" b="13967"/>
          <a:stretch/>
        </p:blipFill>
        <p:spPr>
          <a:xfrm>
            <a:off x="387385" y="671188"/>
            <a:ext cx="4470935" cy="2640578"/>
          </a:xfrm>
          <a:prstGeom prst="rect">
            <a:avLst/>
          </a:prstGeom>
        </p:spPr>
      </p:pic>
      <p:pic>
        <p:nvPicPr>
          <p:cNvPr id="3" name="Picture 2">
            <a:extLst>
              <a:ext uri="{FF2B5EF4-FFF2-40B4-BE49-F238E27FC236}">
                <a16:creationId xmlns:a16="http://schemas.microsoft.com/office/drawing/2014/main" id="{9B4E72CD-D2AA-F115-E0E7-6DC7B8C8B2DD}"/>
              </a:ext>
            </a:extLst>
          </p:cNvPr>
          <p:cNvPicPr>
            <a:picLocks noChangeAspect="1"/>
          </p:cNvPicPr>
          <p:nvPr/>
        </p:nvPicPr>
        <p:blipFill>
          <a:blip r:embed="rId5"/>
          <a:srcRect r="32866" b="7948"/>
          <a:stretch/>
        </p:blipFill>
        <p:spPr>
          <a:xfrm>
            <a:off x="161704" y="3188795"/>
            <a:ext cx="3743725" cy="2931765"/>
          </a:xfrm>
          <a:prstGeom prst="rect">
            <a:avLst/>
          </a:prstGeom>
        </p:spPr>
      </p:pic>
    </p:spTree>
    <p:extLst>
      <p:ext uri="{BB962C8B-B14F-4D97-AF65-F5344CB8AC3E}">
        <p14:creationId xmlns:p14="http://schemas.microsoft.com/office/powerpoint/2010/main" val="1579843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A1E66-9A66-ECF7-9B2D-D921A1C9A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4CA7CB-3A01-811A-807E-1328C1232710}"/>
              </a:ext>
            </a:extLst>
          </p:cNvPr>
          <p:cNvSpPr>
            <a:spLocks noGrp="1"/>
          </p:cNvSpPr>
          <p:nvPr>
            <p:ph type="title"/>
          </p:nvPr>
        </p:nvSpPr>
        <p:spPr>
          <a:xfrm>
            <a:off x="301594" y="241978"/>
            <a:ext cx="8305800" cy="503026"/>
          </a:xfrm>
        </p:spPr>
        <p:txBody>
          <a:bodyPr/>
          <a:lstStyle/>
          <a:p>
            <a:r>
              <a:rPr lang="en-US"/>
              <a:t>Mixed-Use Infill Combining District</a:t>
            </a:r>
          </a:p>
        </p:txBody>
      </p:sp>
      <p:sp>
        <p:nvSpPr>
          <p:cNvPr id="3" name="Text Placeholder 2">
            <a:extLst>
              <a:ext uri="{FF2B5EF4-FFF2-40B4-BE49-F238E27FC236}">
                <a16:creationId xmlns:a16="http://schemas.microsoft.com/office/drawing/2014/main" id="{B80B8FF8-CB16-AC18-4257-C5C17AA26C55}"/>
              </a:ext>
            </a:extLst>
          </p:cNvPr>
          <p:cNvSpPr>
            <a:spLocks noGrp="1"/>
          </p:cNvSpPr>
          <p:nvPr>
            <p:ph type="body" sz="quarter" idx="10"/>
          </p:nvPr>
        </p:nvSpPr>
        <p:spPr>
          <a:xfrm>
            <a:off x="457199" y="881743"/>
            <a:ext cx="7994591" cy="5061858"/>
          </a:xfrm>
        </p:spPr>
        <p:txBody>
          <a:bodyPr/>
          <a:lstStyle/>
          <a:p>
            <a:pPr marL="0" indent="0">
              <a:buNone/>
            </a:pPr>
            <a:r>
              <a:rPr lang="en-US"/>
              <a:t>Purpose and Vision:</a:t>
            </a:r>
          </a:p>
          <a:p>
            <a:r>
              <a:rPr lang="en-US"/>
              <a:t>Encourage infill development, preserve surrounding rural character</a:t>
            </a:r>
          </a:p>
          <a:p>
            <a:r>
              <a:rPr lang="en-US"/>
              <a:t>Allow a greater variety of types of residential development</a:t>
            </a:r>
          </a:p>
          <a:p>
            <a:r>
              <a:rPr lang="en-US"/>
              <a:t>Design for walkability, connectivity, and access to amenities</a:t>
            </a:r>
          </a:p>
          <a:p>
            <a:pPr marL="0" indent="0">
              <a:buNone/>
            </a:pPr>
            <a:r>
              <a:rPr lang="en-US"/>
              <a:t>Proposed Process:</a:t>
            </a:r>
          </a:p>
          <a:p>
            <a:r>
              <a:rPr lang="en-US"/>
              <a:t>Discuss concept with GPAC and LAPACs</a:t>
            </a:r>
          </a:p>
          <a:p>
            <a:r>
              <a:rPr lang="en-US"/>
              <a:t>Implementation Action in LAPs for County to work with the community to identify criteria for applying a future combining district (location, existing uses, access or other findings)</a:t>
            </a:r>
          </a:p>
          <a:p>
            <a:r>
              <a:rPr lang="en-US"/>
              <a:t>During future Zoning Code update, determine specific language for the combining district and apply where appropriate</a:t>
            </a:r>
          </a:p>
          <a:p>
            <a:endParaRPr lang="en-US" sz="1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endParaRPr lang="en-US" sz="1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endParaRPr lang="en-US" sz="1800">
              <a:effectLst/>
              <a:latin typeface="Century Gothic" panose="020B0502020202020204" pitchFamily="34" charset="0"/>
              <a:ea typeface="Century Gothic" panose="020B0502020202020204" pitchFamily="34" charset="0"/>
              <a:cs typeface="Century Gothic" panose="020B0502020202020204" pitchFamily="34" charset="0"/>
            </a:endParaRPr>
          </a:p>
        </p:txBody>
      </p:sp>
    </p:spTree>
    <p:extLst>
      <p:ext uri="{BB962C8B-B14F-4D97-AF65-F5344CB8AC3E}">
        <p14:creationId xmlns:p14="http://schemas.microsoft.com/office/powerpoint/2010/main" val="2171444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D17CDA-79FA-8AA2-3A76-ECA45BC8E46A}"/>
              </a:ext>
            </a:extLst>
          </p:cNvPr>
          <p:cNvSpPr>
            <a:spLocks noGrp="1"/>
          </p:cNvSpPr>
          <p:nvPr>
            <p:ph type="title"/>
          </p:nvPr>
        </p:nvSpPr>
        <p:spPr/>
        <p:txBody>
          <a:bodyPr/>
          <a:lstStyle/>
          <a:p>
            <a:r>
              <a:rPr lang="en-US" sz="7200"/>
              <a:t>Questions?</a:t>
            </a:r>
          </a:p>
        </p:txBody>
      </p:sp>
    </p:spTree>
    <p:extLst>
      <p:ext uri="{BB962C8B-B14F-4D97-AF65-F5344CB8AC3E}">
        <p14:creationId xmlns:p14="http://schemas.microsoft.com/office/powerpoint/2010/main" val="1876741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07965-EFBB-0C6B-3D72-4850C553A0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64F9ED-BFD1-6E32-3AE2-F2526871B038}"/>
              </a:ext>
            </a:extLst>
          </p:cNvPr>
          <p:cNvSpPr>
            <a:spLocks noGrp="1"/>
          </p:cNvSpPr>
          <p:nvPr>
            <p:ph type="title"/>
          </p:nvPr>
        </p:nvSpPr>
        <p:spPr>
          <a:xfrm>
            <a:off x="457200" y="555475"/>
            <a:ext cx="8305800" cy="503026"/>
          </a:xfrm>
        </p:spPr>
        <p:txBody>
          <a:bodyPr/>
          <a:lstStyle/>
          <a:p>
            <a:r>
              <a:rPr lang="en-US"/>
              <a:t>Community Growth Boundaries</a:t>
            </a:r>
          </a:p>
        </p:txBody>
      </p:sp>
      <p:sp>
        <p:nvSpPr>
          <p:cNvPr id="3" name="Text Placeholder 2">
            <a:extLst>
              <a:ext uri="{FF2B5EF4-FFF2-40B4-BE49-F238E27FC236}">
                <a16:creationId xmlns:a16="http://schemas.microsoft.com/office/drawing/2014/main" id="{11833F3B-ACD9-3B69-8804-373EAA969263}"/>
              </a:ext>
            </a:extLst>
          </p:cNvPr>
          <p:cNvSpPr>
            <a:spLocks noGrp="1"/>
          </p:cNvSpPr>
          <p:nvPr>
            <p:ph type="body" sz="quarter" idx="10"/>
          </p:nvPr>
        </p:nvSpPr>
        <p:spPr>
          <a:xfrm>
            <a:off x="457200" y="1456205"/>
            <a:ext cx="7994591" cy="4527345"/>
          </a:xfrm>
        </p:spPr>
        <p:txBody>
          <a:bodyPr/>
          <a:lstStyle/>
          <a:p>
            <a:r>
              <a:rPr lang="en-US"/>
              <a:t>Designated areas defining where future development should be focused. </a:t>
            </a:r>
          </a:p>
          <a:p>
            <a:r>
              <a:rPr lang="en-US"/>
              <a:t>Policy guidance in the General Plan specify certain allowances within versus outside of Community Growth Boundaries (CGBs)</a:t>
            </a:r>
          </a:p>
        </p:txBody>
      </p:sp>
    </p:spTree>
    <p:extLst>
      <p:ext uri="{BB962C8B-B14F-4D97-AF65-F5344CB8AC3E}">
        <p14:creationId xmlns:p14="http://schemas.microsoft.com/office/powerpoint/2010/main" val="31759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A623-E8F8-43E2-22F4-D2C1BA081BAB}"/>
              </a:ext>
            </a:extLst>
          </p:cNvPr>
          <p:cNvSpPr>
            <a:spLocks noGrp="1"/>
          </p:cNvSpPr>
          <p:nvPr>
            <p:ph type="title"/>
          </p:nvPr>
        </p:nvSpPr>
        <p:spPr/>
        <p:txBody>
          <a:bodyPr/>
          <a:lstStyle/>
          <a:p>
            <a:r>
              <a:rPr lang="en-US"/>
              <a:t>Kelseyville CGB</a:t>
            </a:r>
          </a:p>
        </p:txBody>
      </p:sp>
      <p:pic>
        <p:nvPicPr>
          <p:cNvPr id="7" name="Picture 6" descr="A screenshot of a phone&#10;&#10;AI-generated content may be incorrect.">
            <a:extLst>
              <a:ext uri="{FF2B5EF4-FFF2-40B4-BE49-F238E27FC236}">
                <a16:creationId xmlns:a16="http://schemas.microsoft.com/office/drawing/2014/main" id="{8BEFFA00-8F78-B716-88A2-F53678165C6E}"/>
              </a:ext>
            </a:extLst>
          </p:cNvPr>
          <p:cNvPicPr>
            <a:picLocks noChangeAspect="1"/>
          </p:cNvPicPr>
          <p:nvPr/>
        </p:nvPicPr>
        <p:blipFill>
          <a:blip r:embed="rId3"/>
          <a:srcRect t="32927"/>
          <a:stretch/>
        </p:blipFill>
        <p:spPr>
          <a:xfrm>
            <a:off x="6325290" y="2525485"/>
            <a:ext cx="1740751" cy="2195207"/>
          </a:xfrm>
          <a:prstGeom prst="rect">
            <a:avLst/>
          </a:prstGeom>
          <a:ln w="3175">
            <a:solidFill>
              <a:schemeClr val="tx1"/>
            </a:solidFill>
          </a:ln>
        </p:spPr>
      </p:pic>
      <p:pic>
        <p:nvPicPr>
          <p:cNvPr id="9" name="Picture 8" descr="A map of a city&#10;&#10;AI-generated content may be incorrect.">
            <a:extLst>
              <a:ext uri="{FF2B5EF4-FFF2-40B4-BE49-F238E27FC236}">
                <a16:creationId xmlns:a16="http://schemas.microsoft.com/office/drawing/2014/main" id="{1B98A671-D59A-662F-99B3-3CF0321DC24D}"/>
              </a:ext>
            </a:extLst>
          </p:cNvPr>
          <p:cNvPicPr>
            <a:picLocks noChangeAspect="1"/>
          </p:cNvPicPr>
          <p:nvPr/>
        </p:nvPicPr>
        <p:blipFill>
          <a:blip r:embed="rId4"/>
          <a:stretch>
            <a:fillRect/>
          </a:stretch>
        </p:blipFill>
        <p:spPr>
          <a:xfrm>
            <a:off x="457200" y="1046224"/>
            <a:ext cx="5509743" cy="4998681"/>
          </a:xfrm>
          <a:prstGeom prst="rect">
            <a:avLst/>
          </a:prstGeom>
        </p:spPr>
      </p:pic>
    </p:spTree>
    <p:extLst>
      <p:ext uri="{BB962C8B-B14F-4D97-AF65-F5344CB8AC3E}">
        <p14:creationId xmlns:p14="http://schemas.microsoft.com/office/powerpoint/2010/main" val="1629457842"/>
      </p:ext>
    </p:extLst>
  </p:cSld>
  <p:clrMapOvr>
    <a:masterClrMapping/>
  </p:clrMapOvr>
</p:sld>
</file>

<file path=ppt/theme/theme1.xml><?xml version="1.0" encoding="utf-8"?>
<a:theme xmlns:a="http://schemas.openxmlformats.org/drawingml/2006/main" name="PlaceWorks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laceWorks">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PlaceWorks_Project_Template</Template>
  <TotalTime>0</TotalTime>
  <Words>1019</Words>
  <Application>Microsoft Office PowerPoint</Application>
  <PresentationFormat>On-screen Show (4:3)</PresentationFormat>
  <Paragraphs>135</Paragraphs>
  <Slides>23</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Aptos</vt:lpstr>
      <vt:lpstr>Aptos SemiBold</vt:lpstr>
      <vt:lpstr>Arial</vt:lpstr>
      <vt:lpstr>Calibri</vt:lpstr>
      <vt:lpstr>Calibri Light</vt:lpstr>
      <vt:lpstr>Century Gothic</vt:lpstr>
      <vt:lpstr>Courier New</vt:lpstr>
      <vt:lpstr>Segoe UI</vt:lpstr>
      <vt:lpstr>Segoe UI Semibold</vt:lpstr>
      <vt:lpstr>Wingdings</vt:lpstr>
      <vt:lpstr>PlaceWorks Main</vt:lpstr>
      <vt:lpstr>PowerPoint Presentation</vt:lpstr>
      <vt:lpstr>Meeting Overview </vt:lpstr>
      <vt:lpstr>Housing Action and Implementation Plan (HAIP)</vt:lpstr>
      <vt:lpstr>Key Findings from Analysis and Outreach</vt:lpstr>
      <vt:lpstr>Mixed-Use, Walkable Neighborhoods</vt:lpstr>
      <vt:lpstr>Mixed-Use Infill Combining District</vt:lpstr>
      <vt:lpstr>Questions?</vt:lpstr>
      <vt:lpstr>Community Growth Boundaries</vt:lpstr>
      <vt:lpstr>Kelseyville CGB</vt:lpstr>
      <vt:lpstr>Lower Lake CGB</vt:lpstr>
      <vt:lpstr>Questions?</vt:lpstr>
      <vt:lpstr>Planning Area Boundaries</vt:lpstr>
      <vt:lpstr>Lakeport/Upper Lake-Nice Boundary</vt:lpstr>
      <vt:lpstr>Lower Lake/Middletown Boundary</vt:lpstr>
      <vt:lpstr>Middletown/Cobb Mtn Boundary</vt:lpstr>
      <vt:lpstr>Cobb Mtn/Kelseyville Boundary</vt:lpstr>
      <vt:lpstr>Cobb Mtn/Lower Lake Boundary</vt:lpstr>
      <vt:lpstr>Upper Lake-Nice/Shoreline Communities Boundary</vt:lpstr>
      <vt:lpstr>Questions?</vt:lpstr>
      <vt:lpstr>Next Steps</vt:lpstr>
      <vt:lpstr>GPAC Meetings Schedule</vt:lpstr>
      <vt:lpstr>Thank You</vt:lpstr>
      <vt:lpstr>Potential Combining District Areas (Conceptual)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Project</dc:title>
  <dc:creator>Grant Reddy</dc:creator>
  <cp:lastModifiedBy>Nicole West</cp:lastModifiedBy>
  <cp:revision>1</cp:revision>
  <cp:lastPrinted>2019-03-27T23:10:01Z</cp:lastPrinted>
  <dcterms:created xsi:type="dcterms:W3CDTF">2016-08-17T18:39:30Z</dcterms:created>
  <dcterms:modified xsi:type="dcterms:W3CDTF">2025-02-20T23:01:29Z</dcterms:modified>
</cp:coreProperties>
</file>