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DA_6AFFFBC8.xml" ContentType="application/vnd.ms-powerpoint.comments+xml"/>
  <Override PartName="/ppt/notesSlides/notesSlide6.xml" ContentType="application/vnd.openxmlformats-officedocument.presentationml.notesSlide+xml"/>
  <Override PartName="/ppt/comments/modernComment_2B8_CC4A3AC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651" r:id="rId2"/>
    <p:sldId id="654" r:id="rId3"/>
    <p:sldId id="693" r:id="rId4"/>
    <p:sldId id="731" r:id="rId5"/>
    <p:sldId id="730" r:id="rId6"/>
    <p:sldId id="696" r:id="rId7"/>
    <p:sldId id="676" r:id="rId8"/>
    <p:sldId id="716" r:id="rId9"/>
    <p:sldId id="719" r:id="rId1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B6C92C-49F7-DD20-3A3C-98491D5E2483}" name="Andrea Howard" initials="AH" userId="S-1-5-21-2019995525-3504076379-2935571762-7415" providerId="AD"/>
  <p188:author id="{0EDEE93F-0377-025F-100D-9BE1E4839D42}" name="Jacqueline Protsman Rohr" initials="JP" userId="S::jprohr@placeworks.com::f43368b3-d2c7-4670-8849-62836ca92650" providerId="AD"/>
  <p188:author id="{A1C9D066-F98E-7D72-FBA5-E19A60ECA1A8}" name="Allison Giffin" initials="AG" userId="S::agiffin@placeworks.com::8d8ef101-70c2-4c08-9dc3-4fa7629cabbd" providerId="AD"/>
  <p188:author id="{632ECE8D-8071-1917-F2C7-233C5A166AD2}" name="Tanya Sundberg" initials="TS" userId="28187f2fb07382c0" providerId="Windows Live"/>
  <p188:author id="{0CFAB3C2-908C-CDE1-E3FB-B9F5C8419E4C}" name="Madeline Miller" initials="MM" userId="S::mmiller@placeworks.com::7b735fed-e2eb-431c-b035-4c4fe759f8a2" providerId="AD"/>
  <p188:author id="{6E3377F1-B014-3B61-3B41-EFD31C9F1E7E}" name="Rachel Goren" initials="RG" userId="S::RGoren@placeworks.com::84643641-9210-475c-a31a-77ea9b60d9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43D"/>
    <a:srgbClr val="6691C1"/>
    <a:srgbClr val="0D2E58"/>
    <a:srgbClr val="7F7F7F"/>
    <a:srgbClr val="FFFFFF"/>
    <a:srgbClr val="83BADC"/>
    <a:srgbClr val="386E6A"/>
    <a:srgbClr val="30726F"/>
    <a:srgbClr val="E5BD79"/>
    <a:srgbClr val="E6E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77" autoAdjust="0"/>
  </p:normalViewPr>
  <p:slideViewPr>
    <p:cSldViewPr snapToGrid="0">
      <p:cViewPr varScale="1">
        <p:scale>
          <a:sx n="84" d="100"/>
          <a:sy n="84" d="100"/>
        </p:scale>
        <p:origin x="15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modernComment_2B8_CC4A3AC5.xml><?xml version="1.0" encoding="utf-8"?>
<p188:cmLst xmlns:a="http://schemas.openxmlformats.org/drawingml/2006/main" xmlns:r="http://schemas.openxmlformats.org/officeDocument/2006/relationships" xmlns:p188="http://schemas.microsoft.com/office/powerpoint/2018/8/main">
  <p188:cm id="{308A6120-5A38-40A2-B931-2E1244649175}" authorId="{632ECE8D-8071-1917-F2C7-233C5A166AD2}" created="2025-02-12T02:10:09.791">
    <pc:sldMkLst xmlns:pc="http://schemas.microsoft.com/office/powerpoint/2013/main/command">
      <pc:docMk/>
      <pc:sldMk cId="3427416773" sldId="696"/>
    </pc:sldMkLst>
    <p188:txBody>
      <a:bodyPr/>
      <a:lstStyle/>
      <a:p>
        <a:r>
          <a:rPr lang="en-US"/>
          <a:t>County staff: We don’t plan to use this slide during the meeting since we are going to transition from review of web map to Q&amp;A, to discussion also using web map, but we suggest including this slide for the version of this PPT that we post on the project website.</a:t>
        </a:r>
      </a:p>
    </p188:txBody>
  </p188:cm>
</p188:cmLst>
</file>

<file path=ppt/comments/modernComment_2DA_6AFFFBC8.xml><?xml version="1.0" encoding="utf-8"?>
<p188:cmLst xmlns:a="http://schemas.openxmlformats.org/drawingml/2006/main" xmlns:r="http://schemas.openxmlformats.org/officeDocument/2006/relationships" xmlns:p188="http://schemas.microsoft.com/office/powerpoint/2018/8/main">
  <p188:cm id="{F17F053A-005B-4656-B87A-03476225A738}" authorId="{632ECE8D-8071-1917-F2C7-233C5A166AD2}" created="2025-02-12T01:53:45.820">
    <pc:sldMkLst xmlns:pc="http://schemas.microsoft.com/office/powerpoint/2013/main/command">
      <pc:docMk/>
      <pc:sldMk cId="1795161032" sldId="730"/>
    </pc:sldMkLst>
    <p188:txBody>
      <a:bodyPr/>
      <a:lstStyle/>
      <a:p>
        <a:r>
          <a:rPr lang="en-US"/>
          <a:t>County staff, after this slide, we will switch to screensharing the web map viewer, showing the countywide extent, 2050 GPLU, with the pink outline highlighting the parcels that have changed.
I’ll explain that overall changes were relatively minor, with LAPACs recommending only a few changes in some planning areas, but more extensive in a few (like Shoreline Communities). And I’ll explain that we’ll cover these in more detail during the discussion.
Then Tammy will give a brief overview of the hazards layers that we also included in the web map viewer, while that is still being shown on the screen.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C03C5B0D-3B8A-4304-9CC0-20A6231CF763}" type="datetimeFigureOut">
              <a:rPr lang="en-US"/>
              <a:pPr>
                <a:defRPr/>
              </a:pPr>
              <a:t>2/12/2025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548B73C6-2D38-4EC7-8B88-5050954D700B}" type="slidenum">
              <a:rPr lang="en-US"/>
              <a:pPr>
                <a:defRPr/>
              </a:pPr>
              <a:t>‹#›</a:t>
            </a:fld>
            <a:endParaRPr lang="en-US"/>
          </a:p>
        </p:txBody>
      </p:sp>
    </p:spTree>
    <p:extLst>
      <p:ext uri="{BB962C8B-B14F-4D97-AF65-F5344CB8AC3E}">
        <p14:creationId xmlns:p14="http://schemas.microsoft.com/office/powerpoint/2010/main" val="2233325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6653" tIns="48327" rIns="96653" bIns="4832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6653" tIns="48327" rIns="96653" bIns="48327" rtlCol="0"/>
          <a:lstStyle>
            <a:lvl1pPr algn="r" fontAlgn="auto">
              <a:spcBef>
                <a:spcPts val="0"/>
              </a:spcBef>
              <a:spcAft>
                <a:spcPts val="0"/>
              </a:spcAft>
              <a:defRPr sz="1200">
                <a:latin typeface="+mn-lt"/>
                <a:cs typeface="+mn-cs"/>
              </a:defRPr>
            </a:lvl1pPr>
          </a:lstStyle>
          <a:p>
            <a:pPr>
              <a:defRPr/>
            </a:pPr>
            <a:fld id="{482374F7-B74E-45D2-9B49-E46D558CDDF9}" type="datetimeFigureOut">
              <a:rPr lang="en-US"/>
              <a:pPr>
                <a:defRPr/>
              </a:pPr>
              <a:t>2/12/2025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6653" tIns="48327" rIns="96653" bIns="4832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6653" tIns="48327" rIns="96653" bIns="48327" rtlCol="0" anchor="b"/>
          <a:lstStyle>
            <a:lvl1pPr algn="r" fontAlgn="auto">
              <a:spcBef>
                <a:spcPts val="0"/>
              </a:spcBef>
              <a:spcAft>
                <a:spcPts val="0"/>
              </a:spcAft>
              <a:defRPr sz="1200">
                <a:latin typeface="+mn-lt"/>
                <a:cs typeface="+mn-cs"/>
              </a:defRPr>
            </a:lvl1pPr>
          </a:lstStyle>
          <a:p>
            <a:pPr>
              <a:defRPr/>
            </a:pPr>
            <a:fld id="{D31C2452-42DF-4257-A78A-D80D2F2B5786}" type="slidenum">
              <a:rPr lang="en-US"/>
              <a:pPr>
                <a:defRPr/>
              </a:pPr>
              <a:t>‹#›</a:t>
            </a:fld>
            <a:endParaRPr lang="en-US"/>
          </a:p>
        </p:txBody>
      </p:sp>
    </p:spTree>
    <p:extLst>
      <p:ext uri="{BB962C8B-B14F-4D97-AF65-F5344CB8AC3E}">
        <p14:creationId xmlns:p14="http://schemas.microsoft.com/office/powerpoint/2010/main" val="39245186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1</a:t>
            </a:fld>
            <a:endParaRPr lang="en-US"/>
          </a:p>
        </p:txBody>
      </p:sp>
    </p:spTree>
    <p:extLst>
      <p:ext uri="{BB962C8B-B14F-4D97-AF65-F5344CB8AC3E}">
        <p14:creationId xmlns:p14="http://schemas.microsoft.com/office/powerpoint/2010/main" val="3605587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31C2452-42DF-4257-A78A-D80D2F2B5786}" type="slidenum">
              <a:rPr lang="en-US" smtClean="0"/>
              <a:pPr>
                <a:defRPr/>
              </a:pPr>
              <a:t>2</a:t>
            </a:fld>
            <a:endParaRPr lang="en-US"/>
          </a:p>
        </p:txBody>
      </p:sp>
    </p:spTree>
    <p:extLst>
      <p:ext uri="{BB962C8B-B14F-4D97-AF65-F5344CB8AC3E}">
        <p14:creationId xmlns:p14="http://schemas.microsoft.com/office/powerpoint/2010/main" val="286026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GPAC meeting was a two-part meeting in June and July 2024, and we discussed the GP Overview document and key policy issues.</a:t>
            </a:r>
          </a:p>
          <a:p>
            <a:endParaRPr lang="en-US" dirty="0"/>
          </a:p>
          <a:p>
            <a:r>
              <a:rPr lang="en-US" dirty="0"/>
              <a:t>Later that summer we conducted another round of community engagement through an open house and webinar series of meetings, plus tabling at local community events, all to promote the second set of community surveys, which were focused on potential changes to the land use map and policy options to address key issues we heard from the community during the first round of engagement. </a:t>
            </a:r>
          </a:p>
          <a:p>
            <a:endParaRPr lang="en-US" dirty="0"/>
          </a:p>
          <a:p>
            <a:r>
              <a:rPr lang="en-US" dirty="0"/>
              <a:t>The survey was conducted in English and Spanish and we had a high level of participation with 559 surveys completed.</a:t>
            </a:r>
          </a:p>
          <a:p>
            <a:endParaRPr lang="en-US" dirty="0"/>
          </a:p>
          <a:p>
            <a:r>
              <a:rPr lang="en-US" dirty="0"/>
              <a:t>Also later last summer the BOS formed advisory committees for individual LAPs, called LAPACs, and they each held multiple meetings starting in September through last month to… [see slide]</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3</a:t>
            </a:fld>
            <a:endParaRPr lang="en-US"/>
          </a:p>
        </p:txBody>
      </p:sp>
    </p:spTree>
    <p:extLst>
      <p:ext uri="{BB962C8B-B14F-4D97-AF65-F5344CB8AC3E}">
        <p14:creationId xmlns:p14="http://schemas.microsoft.com/office/powerpoint/2010/main" val="19726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meeting is focused on reviewing the LAPAC recommendations on changes to the GPLU map. </a:t>
            </a:r>
          </a:p>
          <a:p>
            <a:endParaRPr lang="en-US" dirty="0"/>
          </a:p>
          <a:p>
            <a:r>
              <a:rPr lang="en-US" dirty="0"/>
              <a:t>So first I’ll start with an overview of what this map is so that we all have a shared understanding of what we’re talking about. </a:t>
            </a:r>
          </a:p>
          <a:p>
            <a:pPr marL="342900" marR="0" lvl="0" indent="-342900">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This map identifies what type of use can be developed on each parcel of land in the unincorporated county. EX – slide – dark green areas indicate areas that should remain in ag use, while yellow areas indicate LDR uses can be developed.</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It also provides some basic parameters for how that land use can be developed:</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For residential designations, it identifies a maximum density, which is the number of homes per acre that are allowed.</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For non-residential designations like for commercial or industrial uses, it identifies the allowed intensity of development, typically through a limit on the ratio of floor area to lot size.</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dirty="0">
                <a:effectLst/>
                <a:latin typeface="Calibri" panose="020F0502020204030204" pitchFamily="34" charset="0"/>
                <a:ea typeface="Times New Roman" panose="02020603050405020304" pitchFamily="18" charset="0"/>
              </a:rPr>
              <a:t>The GPLU map also establishes a framework for the more detailed zoning map that regulates land use and development in the county at a more fine-grained scale.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4</a:t>
            </a:fld>
            <a:endParaRPr lang="en-US"/>
          </a:p>
        </p:txBody>
      </p:sp>
    </p:spTree>
    <p:extLst>
      <p:ext uri="{BB962C8B-B14F-4D97-AF65-F5344CB8AC3E}">
        <p14:creationId xmlns:p14="http://schemas.microsoft.com/office/powerpoint/2010/main" val="2251417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shared an online web map viewer prior to this meeting via an email to the GPAC and an eblast to our project email list. This map viewer includes the recommended GPLU changes from the LAPACs, and are the focus of our discussion today.</a:t>
            </a:r>
          </a:p>
          <a:p>
            <a:endParaRPr lang="en-US" dirty="0"/>
          </a:p>
          <a:p>
            <a:r>
              <a:rPr lang="en-US" dirty="0"/>
              <a:t>We’ll switch to that viewer in a moment, but before we do, I wanted to highlight a recommended GPLU change that is not yet reflected in the map viewer (see slide).</a:t>
            </a:r>
          </a:p>
          <a:p>
            <a:endParaRPr lang="en-US" dirty="0"/>
          </a:p>
          <a:p>
            <a:r>
              <a:rPr lang="en-US" dirty="0"/>
              <a:t>Switch to web </a:t>
            </a:r>
            <a:r>
              <a:rPr lang="en-US"/>
              <a:t>map viewer.</a:t>
            </a:r>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5</a:t>
            </a:fld>
            <a:endParaRPr lang="en-US"/>
          </a:p>
        </p:txBody>
      </p:sp>
    </p:spTree>
    <p:extLst>
      <p:ext uri="{BB962C8B-B14F-4D97-AF65-F5344CB8AC3E}">
        <p14:creationId xmlns:p14="http://schemas.microsoft.com/office/powerpoint/2010/main" val="126800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31C2452-42DF-4257-A78A-D80D2F2B5786}" type="slidenum">
              <a:rPr lang="en-US" smtClean="0"/>
              <a:pPr>
                <a:defRPr/>
              </a:pPr>
              <a:t>6</a:t>
            </a:fld>
            <a:endParaRPr lang="en-US"/>
          </a:p>
        </p:txBody>
      </p:sp>
    </p:spTree>
    <p:extLst>
      <p:ext uri="{BB962C8B-B14F-4D97-AF65-F5344CB8AC3E}">
        <p14:creationId xmlns:p14="http://schemas.microsoft.com/office/powerpoint/2010/main" val="368799926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3" descr="A view of a lake from a mountain&#10;&#10;Description automatically generated">
            <a:extLst>
              <a:ext uri="{FF2B5EF4-FFF2-40B4-BE49-F238E27FC236}">
                <a16:creationId xmlns:a16="http://schemas.microsoft.com/office/drawing/2014/main" id="{8BFD89CA-D7D2-D848-4353-01F7781BAEA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61" b="97461" l="1270" r="96777">
                        <a14:foregroundMark x1="6006" y1="62695" x2="6006" y2="62695"/>
                        <a14:foregroundMark x1="5615" y1="52018" x2="6348" y2="55404"/>
                        <a14:foregroundMark x1="1270" y1="48698" x2="2441" y2="57487"/>
                        <a14:foregroundMark x1="6836" y1="75130" x2="11719" y2="83464"/>
                        <a14:foregroundMark x1="11719" y1="83464" x2="30664" y2="89844"/>
                        <a14:foregroundMark x1="30664" y1="89844" x2="51074" y2="79036"/>
                        <a14:foregroundMark x1="51074" y1="79036" x2="63330" y2="87370"/>
                        <a14:foregroundMark x1="63330" y1="87370" x2="72998" y2="78385"/>
                        <a14:foregroundMark x1="72998" y1="78385" x2="83545" y2="80273"/>
                        <a14:foregroundMark x1="83545" y1="80273" x2="85742" y2="83984"/>
                        <a14:foregroundMark x1="48926" y1="70182" x2="85205" y2="67643"/>
                        <a14:foregroundMark x1="74658" y1="60091" x2="96826" y2="69727"/>
                        <a14:foregroundMark x1="72559" y1="49935" x2="93799" y2="58398"/>
                        <a14:foregroundMark x1="12354" y1="94792" x2="64160" y2="97461"/>
                        <a14:foregroundMark x1="64160" y1="97461" x2="82568" y2="96875"/>
                      </a14:backgroundRemoval>
                    </a14:imgEffect>
                  </a14:imgLayer>
                </a14:imgProps>
              </a:ext>
            </a:extLst>
          </a:blip>
          <a:stretch>
            <a:fillRect/>
          </a:stretch>
        </p:blipFill>
        <p:spPr>
          <a:xfrm>
            <a:off x="0" y="0"/>
            <a:ext cx="9144000" cy="6858000"/>
          </a:xfrm>
          <a:prstGeom prst="rect">
            <a:avLst/>
          </a:prstGeom>
          <a:solidFill>
            <a:srgbClr val="83BADC"/>
          </a:solidFill>
        </p:spPr>
      </p:pic>
    </p:spTree>
    <p:extLst>
      <p:ext uri="{BB962C8B-B14F-4D97-AF65-F5344CB8AC3E}">
        <p14:creationId xmlns:p14="http://schemas.microsoft.com/office/powerpoint/2010/main" val="241246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Title and Content">
    <p:spTree>
      <p:nvGrpSpPr>
        <p:cNvPr id="1" name=""/>
        <p:cNvGrpSpPr/>
        <p:nvPr/>
      </p:nvGrpSpPr>
      <p:grpSpPr>
        <a:xfrm>
          <a:off x="0" y="0"/>
          <a:ext cx="0" cy="0"/>
          <a:chOff x="0" y="0"/>
          <a:chExt cx="0" cy="0"/>
        </a:xfrm>
      </p:grpSpPr>
      <p:sp>
        <p:nvSpPr>
          <p:cNvPr id="3" name="Rectangle 2"/>
          <p:cNvSpPr/>
          <p:nvPr userDrawn="1"/>
        </p:nvSpPr>
        <p:spPr>
          <a:xfrm>
            <a:off x="0" y="6248400"/>
            <a:ext cx="9144000" cy="609600"/>
          </a:xfrm>
          <a:prstGeom prst="rect">
            <a:avLst/>
          </a:prstGeom>
          <a:solidFill>
            <a:srgbClr val="0D2E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27035"/>
            <a:ext cx="8229600" cy="503026"/>
          </a:xfrm>
          <a:prstGeom prst="rect">
            <a:avLst/>
          </a:prstGeom>
        </p:spPr>
        <p:txBody>
          <a:bodyPr/>
          <a:lstStyle>
            <a:lvl1pPr>
              <a:defRPr>
                <a:solidFill>
                  <a:srgbClr val="0D2E58"/>
                </a:solidFill>
                <a:latin typeface="Century Gothic" panose="020B0502020202020204" pitchFamily="34" charset="0"/>
              </a:defRPr>
            </a:lvl1pPr>
          </a:lstStyle>
          <a:p>
            <a:r>
              <a:rPr lang="en-US"/>
              <a:t>Click to edit Master title style</a:t>
            </a:r>
          </a:p>
        </p:txBody>
      </p:sp>
      <p:sp>
        <p:nvSpPr>
          <p:cNvPr id="9" name="Text Placeholder 11">
            <a:extLst>
              <a:ext uri="{FF2B5EF4-FFF2-40B4-BE49-F238E27FC236}">
                <a16:creationId xmlns:a16="http://schemas.microsoft.com/office/drawing/2014/main" id="{CA255A89-D085-4475-BB29-318A7402762A}"/>
              </a:ext>
            </a:extLst>
          </p:cNvPr>
          <p:cNvSpPr>
            <a:spLocks noGrp="1"/>
          </p:cNvSpPr>
          <p:nvPr>
            <p:ph type="body" sz="quarter" idx="10"/>
          </p:nvPr>
        </p:nvSpPr>
        <p:spPr>
          <a:xfrm>
            <a:off x="457200" y="1201737"/>
            <a:ext cx="8229600" cy="4741863"/>
          </a:xfrm>
          <a:prstGeom prst="rect">
            <a:avLst/>
          </a:prstGeom>
        </p:spPr>
        <p:txBody>
          <a:bodyPr/>
          <a:lstStyle>
            <a:lvl1pPr marL="342900" indent="-342900">
              <a:buClr>
                <a:srgbClr val="D8B43D"/>
              </a:buClr>
              <a:buFont typeface="Arial" panose="020B0604020202020204" pitchFamily="34" charset="0"/>
              <a:buChar char="•"/>
              <a:defRPr sz="2000" b="0" baseline="0">
                <a:solidFill>
                  <a:schemeClr val="tx1"/>
                </a:solidFill>
                <a:latin typeface="Segoe UI Semibold" panose="020B0702040204020203" pitchFamily="34" charset="0"/>
                <a:cs typeface="Segoe UI Semibold" panose="020B0702040204020203" pitchFamily="34" charset="0"/>
              </a:defRPr>
            </a:lvl1pPr>
            <a:lvl2pPr marL="687388" indent="-225425">
              <a:buClr>
                <a:srgbClr val="D8B43D"/>
              </a:buClr>
              <a:buFont typeface="Arial" panose="020B0604020202020204" pitchFamily="34" charset="0"/>
              <a:buChar char="•"/>
              <a:defRPr sz="1800" baseline="0">
                <a:solidFill>
                  <a:schemeClr val="tx1"/>
                </a:solidFill>
                <a:latin typeface="Segoe UI" panose="020B0502040204020203" pitchFamily="34" charset="0"/>
              </a:defRPr>
            </a:lvl2pPr>
            <a:lvl3pPr marL="1143000" indent="-228600">
              <a:buClr>
                <a:srgbClr val="D8B43D"/>
              </a:buClr>
              <a:buFont typeface="Arial" panose="020B0604020202020204" pitchFamily="34" charset="0"/>
              <a:buChar char="•"/>
              <a:defRPr sz="1600" baseline="0">
                <a:solidFill>
                  <a:schemeClr val="tx1"/>
                </a:solidFill>
                <a:latin typeface="Segoe UI" panose="020B0502040204020203" pitchFamily="34" charset="0"/>
              </a:defRPr>
            </a:lvl3pPr>
            <a:lvl4pPr marL="1600200" indent="-228600">
              <a:buClr>
                <a:srgbClr val="D8B43D"/>
              </a:buClr>
              <a:buFont typeface="Arial" panose="020B0604020202020204" pitchFamily="34" charset="0"/>
              <a:buChar char="•"/>
              <a:defRPr sz="1400" baseline="0">
                <a:solidFill>
                  <a:schemeClr val="tx1"/>
                </a:solidFill>
                <a:latin typeface="Segoe UI" panose="020B0502040204020203" pitchFamily="34" charset="0"/>
              </a:defRPr>
            </a:lvl4pPr>
            <a:lvl5pPr marL="2057400" indent="-228600">
              <a:buClr>
                <a:srgbClr val="D8B43D"/>
              </a:buClr>
              <a:buFont typeface="Arial" panose="020B0604020202020204" pitchFamily="34" charset="0"/>
              <a:buChar char="•"/>
              <a:defRPr sz="1200" baseline="0">
                <a:solidFill>
                  <a:schemeClr val="tx1"/>
                </a:solidFill>
                <a:latin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8C0F0773-9C3B-5E66-CABA-829577916EF9}"/>
              </a:ext>
            </a:extLst>
          </p:cNvPr>
          <p:cNvSpPr txBox="1"/>
          <p:nvPr userDrawn="1"/>
        </p:nvSpPr>
        <p:spPr>
          <a:xfrm>
            <a:off x="457200" y="6318749"/>
            <a:ext cx="3124200" cy="461665"/>
          </a:xfrm>
          <a:prstGeom prst="rect">
            <a:avLst/>
          </a:prstGeom>
          <a:noFill/>
        </p:spPr>
        <p:txBody>
          <a:bodyPr wrap="square" rtlCol="0">
            <a:spAutoFit/>
          </a:bodyPr>
          <a:lstStyle/>
          <a:p>
            <a:r>
              <a:rPr lang="en-US" sz="2400" b="1">
                <a:solidFill>
                  <a:schemeClr val="bg1"/>
                </a:solidFill>
              </a:rPr>
              <a:t>Lake County 2050</a:t>
            </a:r>
          </a:p>
        </p:txBody>
      </p:sp>
    </p:spTree>
    <p:extLst>
      <p:ext uri="{BB962C8B-B14F-4D97-AF65-F5344CB8AC3E}">
        <p14:creationId xmlns:p14="http://schemas.microsoft.com/office/powerpoint/2010/main" val="406996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5"/>
            <a:ext cx="8229600" cy="503026"/>
          </a:xfrm>
          <a:prstGeom prst="rect">
            <a:avLst/>
          </a:prstGeom>
        </p:spPr>
        <p:txBody>
          <a:bodyPr/>
          <a:lstStyle>
            <a:lvl1pPr>
              <a:defRPr>
                <a:latin typeface="Century Gothic" panose="020B0502020202020204" pitchFamily="34" charset="0"/>
              </a:defRPr>
            </a:lvl1pPr>
          </a:lstStyle>
          <a:p>
            <a:r>
              <a:rPr lang="en-US"/>
              <a:t>Click to edit Master title style</a:t>
            </a:r>
          </a:p>
        </p:txBody>
      </p:sp>
      <p:sp>
        <p:nvSpPr>
          <p:cNvPr id="12" name="Text Placeholder 11"/>
          <p:cNvSpPr>
            <a:spLocks noGrp="1"/>
          </p:cNvSpPr>
          <p:nvPr>
            <p:ph type="body" sz="quarter" idx="10"/>
          </p:nvPr>
        </p:nvSpPr>
        <p:spPr>
          <a:xfrm>
            <a:off x="457200" y="1201737"/>
            <a:ext cx="8229600" cy="4741863"/>
          </a:xfrm>
          <a:prstGeom prst="rect">
            <a:avLst/>
          </a:prstGeom>
        </p:spPr>
        <p:txBody>
          <a:bodyPr/>
          <a:lstStyle>
            <a:lvl1pPr>
              <a:buClr>
                <a:srgbClr val="E5BD79"/>
              </a:buClr>
              <a:defRPr b="0" baseline="0">
                <a:solidFill>
                  <a:schemeClr val="tx1"/>
                </a:solidFill>
                <a:latin typeface="Segoe UI Semibold" panose="020B0702040204020203" pitchFamily="34" charset="0"/>
                <a:cs typeface="Segoe UI Semibold" panose="020B0702040204020203" pitchFamily="34" charset="0"/>
              </a:defRPr>
            </a:lvl1pPr>
            <a:lvl2pPr marL="687388" indent="-225425">
              <a:buClr>
                <a:srgbClr val="E5BD79"/>
              </a:buClr>
              <a:defRPr sz="2000" baseline="0">
                <a:solidFill>
                  <a:schemeClr val="tx1"/>
                </a:solidFill>
                <a:latin typeface="Segoe UI" panose="020B0502040204020203" pitchFamily="34" charset="0"/>
              </a:defRPr>
            </a:lvl2pPr>
            <a:lvl3pPr marL="1143000" indent="-228600">
              <a:buClr>
                <a:srgbClr val="E5BD79"/>
              </a:buClr>
              <a:buFont typeface="Wingdings" panose="05000000000000000000" pitchFamily="2" charset="2"/>
              <a:buChar char="§"/>
              <a:defRPr sz="1800" baseline="0">
                <a:solidFill>
                  <a:schemeClr val="tx1"/>
                </a:solidFill>
                <a:latin typeface="Segoe UI" panose="020B0502040204020203" pitchFamily="34" charset="0"/>
              </a:defRPr>
            </a:lvl3pPr>
            <a:lvl4pPr marL="1600200" indent="-228600">
              <a:buClr>
                <a:srgbClr val="E5BD79"/>
              </a:buClr>
              <a:buFont typeface="Courier New" panose="02070309020205020404" pitchFamily="49" charset="0"/>
              <a:buChar char="o"/>
              <a:defRPr sz="1800" baseline="0">
                <a:solidFill>
                  <a:schemeClr val="tx1"/>
                </a:solidFill>
                <a:latin typeface="Segoe UI" panose="020B0502040204020203" pitchFamily="34" charset="0"/>
              </a:defRPr>
            </a:lvl4pPr>
            <a:lvl5pPr marL="2057400" indent="-228600">
              <a:buClr>
                <a:srgbClr val="E5BD79"/>
              </a:buClr>
              <a:buFont typeface="Wingdings" panose="05000000000000000000" pitchFamily="2" charset="2"/>
              <a:buChar char="§"/>
              <a:defRPr sz="1800" baseline="0">
                <a:solidFill>
                  <a:schemeClr val="tx1"/>
                </a:solidFill>
                <a:latin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264852" y="6399311"/>
            <a:ext cx="4610558" cy="307777"/>
          </a:xfrm>
          <a:prstGeom prst="rect">
            <a:avLst/>
          </a:prstGeom>
        </p:spPr>
        <p:txBody>
          <a:bodyPr wrap="none" anchor="ctr" anchorCtr="0">
            <a:spAutoFit/>
          </a:bodyPr>
          <a:lstStyle/>
          <a:p>
            <a:pPr algn="r"/>
            <a:r>
              <a:rPr lang="en-US" sz="1400" b="1" i="1">
                <a:solidFill>
                  <a:schemeClr val="bg1"/>
                </a:solidFill>
                <a:latin typeface="+mj-lt"/>
              </a:rPr>
              <a:t>Click: View &gt; Slide Master &gt; Edit Text to Add Footer </a:t>
            </a:r>
          </a:p>
        </p:txBody>
      </p:sp>
      <p:pic>
        <p:nvPicPr>
          <p:cNvPr id="15" name="Graphic 14">
            <a:extLst>
              <a:ext uri="{FF2B5EF4-FFF2-40B4-BE49-F238E27FC236}">
                <a16:creationId xmlns:a16="http://schemas.microsoft.com/office/drawing/2014/main" id="{5EA16B7F-190C-4069-AB3F-80BB84C5464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6064041"/>
            <a:ext cx="3276600" cy="631148"/>
          </a:xfrm>
          <a:prstGeom prst="rect">
            <a:avLst/>
          </a:prstGeom>
        </p:spPr>
      </p:pic>
      <p:pic>
        <p:nvPicPr>
          <p:cNvPr id="16" name="Graphic 15">
            <a:extLst>
              <a:ext uri="{FF2B5EF4-FFF2-40B4-BE49-F238E27FC236}">
                <a16:creationId xmlns:a16="http://schemas.microsoft.com/office/drawing/2014/main" id="{F029D848-475B-4C3C-9A45-3DC941F2948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33" r="833" b="13402"/>
          <a:stretch/>
        </p:blipFill>
        <p:spPr>
          <a:xfrm>
            <a:off x="0" y="5695351"/>
            <a:ext cx="9144000" cy="1162649"/>
          </a:xfrm>
          <a:prstGeom prst="rect">
            <a:avLst/>
          </a:prstGeom>
        </p:spPr>
      </p:pic>
      <p:sp>
        <p:nvSpPr>
          <p:cNvPr id="3" name="TextBox 2">
            <a:extLst>
              <a:ext uri="{FF2B5EF4-FFF2-40B4-BE49-F238E27FC236}">
                <a16:creationId xmlns:a16="http://schemas.microsoft.com/office/drawing/2014/main" id="{E2A9274C-CBF7-EEF0-BE63-AD031361F370}"/>
              </a:ext>
            </a:extLst>
          </p:cNvPr>
          <p:cNvSpPr txBox="1"/>
          <p:nvPr userDrawn="1"/>
        </p:nvSpPr>
        <p:spPr>
          <a:xfrm>
            <a:off x="457200" y="6276675"/>
            <a:ext cx="2819400" cy="461665"/>
          </a:xfrm>
          <a:prstGeom prst="rect">
            <a:avLst/>
          </a:prstGeom>
          <a:noFill/>
        </p:spPr>
        <p:txBody>
          <a:bodyPr wrap="square" rtlCol="0">
            <a:spAutoFit/>
          </a:bodyPr>
          <a:lstStyle/>
          <a:p>
            <a:r>
              <a:rPr lang="en-US" sz="2400" b="1">
                <a:solidFill>
                  <a:schemeClr val="bg1"/>
                </a:solidFill>
              </a:rPr>
              <a:t>Lake County 2050</a:t>
            </a:r>
          </a:p>
        </p:txBody>
      </p:sp>
    </p:spTree>
    <p:extLst>
      <p:ext uri="{BB962C8B-B14F-4D97-AF65-F5344CB8AC3E}">
        <p14:creationId xmlns:p14="http://schemas.microsoft.com/office/powerpoint/2010/main" val="1343350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andard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5"/>
            <a:ext cx="8229600" cy="503026"/>
          </a:xfrm>
          <a:prstGeom prst="rect">
            <a:avLst/>
          </a:prstGeom>
        </p:spPr>
        <p:txBody>
          <a:bodyPr/>
          <a:lstStyle>
            <a:lvl1pPr>
              <a:defRPr>
                <a:solidFill>
                  <a:srgbClr val="0D2E58"/>
                </a:solidFill>
                <a:latin typeface="Century Gothic" panose="020B0502020202020204" pitchFamily="34" charset="0"/>
              </a:defRPr>
            </a:lvl1pPr>
          </a:lstStyle>
          <a:p>
            <a:r>
              <a:rPr lang="en-US"/>
              <a:t>Click to edit Master title style</a:t>
            </a:r>
          </a:p>
        </p:txBody>
      </p:sp>
      <p:sp>
        <p:nvSpPr>
          <p:cNvPr id="12" name="Text Placeholder 11"/>
          <p:cNvSpPr>
            <a:spLocks noGrp="1"/>
          </p:cNvSpPr>
          <p:nvPr>
            <p:ph type="body" sz="quarter" idx="10"/>
          </p:nvPr>
        </p:nvSpPr>
        <p:spPr>
          <a:xfrm>
            <a:off x="457200" y="1201737"/>
            <a:ext cx="8229600" cy="4741863"/>
          </a:xfrm>
          <a:prstGeom prst="rect">
            <a:avLst/>
          </a:prstGeom>
        </p:spPr>
        <p:txBody>
          <a:bodyPr/>
          <a:lstStyle>
            <a:lvl1pPr marL="342900" indent="-342900">
              <a:buClr>
                <a:srgbClr val="D8B43D"/>
              </a:buClr>
              <a:buFont typeface="Arial" panose="020B0604020202020204" pitchFamily="34" charset="0"/>
              <a:buChar char="•"/>
              <a:defRPr sz="2000" b="0" baseline="0">
                <a:solidFill>
                  <a:schemeClr val="tx1"/>
                </a:solidFill>
                <a:latin typeface="Segoe UI Semibold" panose="020B0702040204020203" pitchFamily="34" charset="0"/>
                <a:cs typeface="Segoe UI Semibold" panose="020B0702040204020203" pitchFamily="34" charset="0"/>
              </a:defRPr>
            </a:lvl1pPr>
            <a:lvl2pPr marL="687388" indent="-225425">
              <a:buClr>
                <a:srgbClr val="D8B43D"/>
              </a:buClr>
              <a:buFont typeface="Arial" panose="020B0604020202020204" pitchFamily="34" charset="0"/>
              <a:buChar char="•"/>
              <a:defRPr sz="1800" baseline="0">
                <a:solidFill>
                  <a:schemeClr val="tx1"/>
                </a:solidFill>
                <a:latin typeface="Segoe UI" panose="020B0502040204020203" pitchFamily="34" charset="0"/>
              </a:defRPr>
            </a:lvl2pPr>
            <a:lvl3pPr marL="1143000" indent="-228600">
              <a:buClr>
                <a:srgbClr val="D8B43D"/>
              </a:buClr>
              <a:buFont typeface="Arial" panose="020B0604020202020204" pitchFamily="34" charset="0"/>
              <a:buChar char="•"/>
              <a:defRPr sz="1600" baseline="0">
                <a:solidFill>
                  <a:schemeClr val="tx1"/>
                </a:solidFill>
                <a:latin typeface="Segoe UI" panose="020B0502040204020203" pitchFamily="34" charset="0"/>
              </a:defRPr>
            </a:lvl3pPr>
            <a:lvl4pPr marL="1600200" indent="-228600">
              <a:buClr>
                <a:srgbClr val="D8B43D"/>
              </a:buClr>
              <a:buFont typeface="Arial" panose="020B0604020202020204" pitchFamily="34" charset="0"/>
              <a:buChar char="•"/>
              <a:defRPr sz="1400" baseline="0">
                <a:solidFill>
                  <a:schemeClr val="tx1"/>
                </a:solidFill>
                <a:latin typeface="Segoe UI" panose="020B0502040204020203" pitchFamily="34" charset="0"/>
              </a:defRPr>
            </a:lvl4pPr>
            <a:lvl5pPr marL="2057400" indent="-228600">
              <a:buClr>
                <a:srgbClr val="D8B43D"/>
              </a:buClr>
              <a:buFont typeface="Arial" panose="020B0604020202020204" pitchFamily="34" charset="0"/>
              <a:buChar char="•"/>
              <a:defRPr sz="1200" baseline="0">
                <a:solidFill>
                  <a:schemeClr val="tx1"/>
                </a:solidFill>
                <a:latin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264852" y="6399311"/>
            <a:ext cx="4610558" cy="307777"/>
          </a:xfrm>
          <a:prstGeom prst="rect">
            <a:avLst/>
          </a:prstGeom>
        </p:spPr>
        <p:txBody>
          <a:bodyPr wrap="none" anchor="ctr" anchorCtr="0">
            <a:spAutoFit/>
          </a:bodyPr>
          <a:lstStyle/>
          <a:p>
            <a:pPr algn="r"/>
            <a:r>
              <a:rPr lang="en-US" sz="1400" b="1" i="1">
                <a:solidFill>
                  <a:schemeClr val="bg1"/>
                </a:solidFill>
                <a:latin typeface="+mj-lt"/>
              </a:rPr>
              <a:t>Click: View &gt; Slide Master &gt; Edit Text to Add Footer </a:t>
            </a:r>
          </a:p>
        </p:txBody>
      </p:sp>
      <p:pic>
        <p:nvPicPr>
          <p:cNvPr id="5" name="Picture 4" descr="A white cloud with a yellow and blue circle with a map in the background&#10;&#10;Description automatically generated">
            <a:extLst>
              <a:ext uri="{FF2B5EF4-FFF2-40B4-BE49-F238E27FC236}">
                <a16:creationId xmlns:a16="http://schemas.microsoft.com/office/drawing/2014/main" id="{21C2E03E-2A99-4262-CC43-DF3BAF3AB0ED}"/>
              </a:ext>
            </a:extLst>
          </p:cNvPr>
          <p:cNvPicPr>
            <a:picLocks noChangeAspect="1"/>
          </p:cNvPicPr>
          <p:nvPr userDrawn="1"/>
        </p:nvPicPr>
        <p:blipFill>
          <a:blip r:embed="rId2"/>
          <a:stretch>
            <a:fillRect/>
          </a:stretch>
        </p:blipFill>
        <p:spPr>
          <a:xfrm>
            <a:off x="348402" y="5844833"/>
            <a:ext cx="3426058" cy="740885"/>
          </a:xfrm>
          <a:prstGeom prst="rect">
            <a:avLst/>
          </a:prstGeom>
        </p:spPr>
      </p:pic>
      <p:sp>
        <p:nvSpPr>
          <p:cNvPr id="6" name="TextBox 5">
            <a:extLst>
              <a:ext uri="{FF2B5EF4-FFF2-40B4-BE49-F238E27FC236}">
                <a16:creationId xmlns:a16="http://schemas.microsoft.com/office/drawing/2014/main" id="{F5D031C6-553F-D135-9765-3ABBB960C29B}"/>
              </a:ext>
            </a:extLst>
          </p:cNvPr>
          <p:cNvSpPr txBox="1"/>
          <p:nvPr userDrawn="1"/>
        </p:nvSpPr>
        <p:spPr>
          <a:xfrm>
            <a:off x="3774460" y="6230836"/>
            <a:ext cx="2842408" cy="461665"/>
          </a:xfrm>
          <a:prstGeom prst="rect">
            <a:avLst/>
          </a:prstGeom>
          <a:noFill/>
        </p:spPr>
        <p:txBody>
          <a:bodyPr wrap="square" rtlCol="0">
            <a:spAutoFit/>
          </a:bodyPr>
          <a:lstStyle/>
          <a:p>
            <a:r>
              <a:rPr lang="en-US" sz="2400" b="1">
                <a:solidFill>
                  <a:srgbClr val="0D2E58"/>
                </a:solidFill>
              </a:rPr>
              <a:t>Lake County 2050</a:t>
            </a:r>
          </a:p>
        </p:txBody>
      </p:sp>
    </p:spTree>
    <p:extLst>
      <p:ext uri="{BB962C8B-B14F-4D97-AF65-F5344CB8AC3E}">
        <p14:creationId xmlns:p14="http://schemas.microsoft.com/office/powerpoint/2010/main" val="393912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Title and Content">
    <p:spTree>
      <p:nvGrpSpPr>
        <p:cNvPr id="1" name=""/>
        <p:cNvGrpSpPr/>
        <p:nvPr/>
      </p:nvGrpSpPr>
      <p:grpSpPr>
        <a:xfrm>
          <a:off x="0" y="0"/>
          <a:ext cx="0" cy="0"/>
          <a:chOff x="0" y="0"/>
          <a:chExt cx="0" cy="0"/>
        </a:xfrm>
      </p:grpSpPr>
      <p:sp>
        <p:nvSpPr>
          <p:cNvPr id="3" name="Rectangle 2"/>
          <p:cNvSpPr/>
          <p:nvPr userDrawn="1"/>
        </p:nvSpPr>
        <p:spPr>
          <a:xfrm>
            <a:off x="0" y="6248400"/>
            <a:ext cx="9144000" cy="609600"/>
          </a:xfrm>
          <a:prstGeom prst="rect">
            <a:avLst/>
          </a:prstGeom>
          <a:solidFill>
            <a:srgbClr val="0D2E5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27035"/>
            <a:ext cx="8229600" cy="503026"/>
          </a:xfrm>
          <a:prstGeom prst="rect">
            <a:avLst/>
          </a:prstGeom>
        </p:spPr>
        <p:txBody>
          <a:bodyPr/>
          <a:lstStyle>
            <a:lvl1pPr>
              <a:defRPr>
                <a:solidFill>
                  <a:srgbClr val="0D2E58"/>
                </a:solidFill>
                <a:latin typeface="Century Gothic" panose="020B0502020202020204" pitchFamily="34" charset="0"/>
              </a:defRPr>
            </a:lvl1pPr>
          </a:lstStyle>
          <a:p>
            <a:r>
              <a:rPr lang="en-US"/>
              <a:t>Click to edit Master title style</a:t>
            </a:r>
          </a:p>
        </p:txBody>
      </p:sp>
      <p:sp>
        <p:nvSpPr>
          <p:cNvPr id="4" name="TextBox 3">
            <a:extLst>
              <a:ext uri="{FF2B5EF4-FFF2-40B4-BE49-F238E27FC236}">
                <a16:creationId xmlns:a16="http://schemas.microsoft.com/office/drawing/2014/main" id="{8C0F0773-9C3B-5E66-CABA-829577916EF9}"/>
              </a:ext>
            </a:extLst>
          </p:cNvPr>
          <p:cNvSpPr txBox="1"/>
          <p:nvPr userDrawn="1"/>
        </p:nvSpPr>
        <p:spPr>
          <a:xfrm>
            <a:off x="457200" y="6318749"/>
            <a:ext cx="3124200" cy="461665"/>
          </a:xfrm>
          <a:prstGeom prst="rect">
            <a:avLst/>
          </a:prstGeom>
          <a:noFill/>
        </p:spPr>
        <p:txBody>
          <a:bodyPr wrap="square" rtlCol="0">
            <a:spAutoFit/>
          </a:bodyPr>
          <a:lstStyle/>
          <a:p>
            <a:r>
              <a:rPr lang="en-US" sz="2400" b="1">
                <a:solidFill>
                  <a:schemeClr val="bg1"/>
                </a:solidFill>
              </a:rPr>
              <a:t>Lake County 2050</a:t>
            </a:r>
          </a:p>
        </p:txBody>
      </p:sp>
    </p:spTree>
    <p:extLst>
      <p:ext uri="{BB962C8B-B14F-4D97-AF65-F5344CB8AC3E}">
        <p14:creationId xmlns:p14="http://schemas.microsoft.com/office/powerpoint/2010/main" val="379375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Title">
    <p:bg>
      <p:bgPr>
        <a:solidFill>
          <a:srgbClr val="D8B43D"/>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47450" y="3352190"/>
            <a:ext cx="8229600" cy="3246515"/>
          </a:xfrm>
          <a:prstGeom prst="rect">
            <a:avLst/>
          </a:prstGeom>
        </p:spPr>
        <p:txBody>
          <a:bodyPr anchor="b"/>
          <a:lstStyle>
            <a:lvl1pPr>
              <a:defRPr sz="9600" b="0" spc="-300"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176477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ondary Title">
    <p:bg>
      <p:bgPr>
        <a:solidFill>
          <a:srgbClr val="0D2E58"/>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47450" y="3352190"/>
            <a:ext cx="8229600" cy="3246515"/>
          </a:xfrm>
          <a:prstGeom prst="rect">
            <a:avLst/>
          </a:prstGeom>
        </p:spPr>
        <p:txBody>
          <a:bodyPr anchor="b"/>
          <a:lstStyle>
            <a:lvl1pPr>
              <a:defRPr sz="3600" b="0" spc="-300" baseline="0">
                <a:solidFill>
                  <a:schemeClr val="bg1"/>
                </a:solidFill>
                <a:latin typeface="Century Gothic" panose="020B0502020202020204" pitchFamily="34" charset="0"/>
                <a:cs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337809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511175"/>
            <a:ext cx="822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692" r:id="rId2"/>
    <p:sldLayoutId id="2147483704" r:id="rId3"/>
    <p:sldLayoutId id="2147483705" r:id="rId4"/>
    <p:sldLayoutId id="2147483707" r:id="rId5"/>
    <p:sldLayoutId id="2147483696" r:id="rId6"/>
    <p:sldLayoutId id="2147483706" r:id="rId7"/>
  </p:sldLayoutIdLst>
  <p:hf hdr="0" ftr="0" dt="0"/>
  <p:txStyles>
    <p:titleStyle>
      <a:lvl1pPr algn="l" defTabSz="457200" rtl="0" eaLnBrk="0" fontAlgn="base" hangingPunct="0">
        <a:spcBef>
          <a:spcPct val="0"/>
        </a:spcBef>
        <a:spcAft>
          <a:spcPct val="0"/>
        </a:spcAft>
        <a:defRPr sz="3600" b="1" kern="1200">
          <a:solidFill>
            <a:srgbClr val="0D2E58"/>
          </a:solidFill>
          <a:latin typeface="Century Gothic" panose="020B0502020202020204" pitchFamily="34" charset="0"/>
          <a:ea typeface="Century Gothic" pitchFamily="34" charset="0"/>
          <a:cs typeface="Century Gothic" panose="020B0502020202020204" pitchFamily="34" charset="0"/>
        </a:defRPr>
      </a:lvl1pPr>
      <a:lvl2pPr algn="l" defTabSz="457200" rtl="0" eaLnBrk="0" fontAlgn="base" hangingPunct="0">
        <a:spcBef>
          <a:spcPct val="0"/>
        </a:spcBef>
        <a:spcAft>
          <a:spcPct val="0"/>
        </a:spcAft>
        <a:defRPr sz="3600" b="1">
          <a:solidFill>
            <a:schemeClr val="tx1"/>
          </a:solidFill>
          <a:latin typeface="Century Gothic" pitchFamily="34" charset="0"/>
          <a:ea typeface="Century Gothic" pitchFamily="34" charset="0"/>
          <a:cs typeface="Century Gothic" pitchFamily="34" charset="0"/>
        </a:defRPr>
      </a:lvl2pPr>
      <a:lvl3pPr algn="l" defTabSz="457200" rtl="0" eaLnBrk="0" fontAlgn="base" hangingPunct="0">
        <a:spcBef>
          <a:spcPct val="0"/>
        </a:spcBef>
        <a:spcAft>
          <a:spcPct val="0"/>
        </a:spcAft>
        <a:defRPr sz="3600" b="1">
          <a:solidFill>
            <a:schemeClr val="tx1"/>
          </a:solidFill>
          <a:latin typeface="Century Gothic" pitchFamily="34" charset="0"/>
          <a:ea typeface="Century Gothic" pitchFamily="34" charset="0"/>
          <a:cs typeface="Century Gothic" pitchFamily="34" charset="0"/>
        </a:defRPr>
      </a:lvl3pPr>
      <a:lvl4pPr algn="l" defTabSz="457200" rtl="0" eaLnBrk="0" fontAlgn="base" hangingPunct="0">
        <a:spcBef>
          <a:spcPct val="0"/>
        </a:spcBef>
        <a:spcAft>
          <a:spcPct val="0"/>
        </a:spcAft>
        <a:defRPr sz="3600" b="1">
          <a:solidFill>
            <a:schemeClr val="tx1"/>
          </a:solidFill>
          <a:latin typeface="Century Gothic" pitchFamily="34" charset="0"/>
          <a:ea typeface="Century Gothic" pitchFamily="34" charset="0"/>
          <a:cs typeface="Century Gothic" pitchFamily="34" charset="0"/>
        </a:defRPr>
      </a:lvl4pPr>
      <a:lvl5pPr algn="l" defTabSz="457200" rtl="0" eaLnBrk="0" fontAlgn="base" hangingPunct="0">
        <a:spcBef>
          <a:spcPct val="0"/>
        </a:spcBef>
        <a:spcAft>
          <a:spcPct val="0"/>
        </a:spcAft>
        <a:defRPr sz="3600" b="1">
          <a:solidFill>
            <a:schemeClr val="tx1"/>
          </a:solidFill>
          <a:latin typeface="Century Gothic" pitchFamily="34" charset="0"/>
          <a:ea typeface="Century Gothic" pitchFamily="34" charset="0"/>
          <a:cs typeface="Century Gothic" pitchFamily="34" charset="0"/>
        </a:defRPr>
      </a:lvl5pPr>
      <a:lvl6pPr marL="457200" algn="l" defTabSz="457200" rtl="0" fontAlgn="base">
        <a:spcBef>
          <a:spcPct val="0"/>
        </a:spcBef>
        <a:spcAft>
          <a:spcPct val="0"/>
        </a:spcAft>
        <a:defRPr sz="3600" b="1">
          <a:solidFill>
            <a:schemeClr val="tx1"/>
          </a:solidFill>
          <a:latin typeface="Century Gothic" pitchFamily="34" charset="0"/>
        </a:defRPr>
      </a:lvl6pPr>
      <a:lvl7pPr marL="914400" algn="l" defTabSz="457200" rtl="0" fontAlgn="base">
        <a:spcBef>
          <a:spcPct val="0"/>
        </a:spcBef>
        <a:spcAft>
          <a:spcPct val="0"/>
        </a:spcAft>
        <a:defRPr sz="3600" b="1">
          <a:solidFill>
            <a:schemeClr val="tx1"/>
          </a:solidFill>
          <a:latin typeface="Century Gothic" pitchFamily="34" charset="0"/>
        </a:defRPr>
      </a:lvl7pPr>
      <a:lvl8pPr marL="1371600" algn="l" defTabSz="457200" rtl="0" fontAlgn="base">
        <a:spcBef>
          <a:spcPct val="0"/>
        </a:spcBef>
        <a:spcAft>
          <a:spcPct val="0"/>
        </a:spcAft>
        <a:defRPr sz="3600" b="1">
          <a:solidFill>
            <a:schemeClr val="tx1"/>
          </a:solidFill>
          <a:latin typeface="Century Gothic" pitchFamily="34" charset="0"/>
        </a:defRPr>
      </a:lvl8pPr>
      <a:lvl9pPr marL="1828800" algn="l" defTabSz="457200" rtl="0" fontAlgn="base">
        <a:spcBef>
          <a:spcPct val="0"/>
        </a:spcBef>
        <a:spcAft>
          <a:spcPct val="0"/>
        </a:spcAft>
        <a:defRPr sz="3600" b="1">
          <a:solidFill>
            <a:schemeClr val="tx1"/>
          </a:solidFill>
          <a:latin typeface="Century Gothic" pitchFamily="34" charset="0"/>
        </a:defRPr>
      </a:lvl9pPr>
    </p:titleStyle>
    <p:bodyStyle>
      <a:lvl1pPr marL="342900" indent="-342900" algn="l" defTabSz="457200" rtl="0" eaLnBrk="0" fontAlgn="base" hangingPunct="0">
        <a:lnSpc>
          <a:spcPct val="120000"/>
        </a:lnSpc>
        <a:spcBef>
          <a:spcPct val="20000"/>
        </a:spcBef>
        <a:spcAft>
          <a:spcPct val="0"/>
        </a:spcAft>
        <a:buFont typeface="Calibri Light" pitchFamily="34" charset="0"/>
        <a:buChar char="»"/>
        <a:defRPr sz="2400" kern="1200">
          <a:solidFill>
            <a:srgbClr val="595959"/>
          </a:solidFill>
          <a:latin typeface="Calibri Light" panose="020F0302020204030204" pitchFamily="34" charset="0"/>
          <a:ea typeface="+mn-ea"/>
          <a:cs typeface="+mn-cs"/>
        </a:defRPr>
      </a:lvl1pPr>
      <a:lvl2pPr marL="914400" indent="-457200" algn="l" defTabSz="457200" rtl="0" eaLnBrk="0" fontAlgn="base" hangingPunct="0">
        <a:spcBef>
          <a:spcPct val="20000"/>
        </a:spcBef>
        <a:spcAft>
          <a:spcPct val="0"/>
        </a:spcAft>
        <a:buFont typeface="Arial" charset="0"/>
        <a:buChar char="•"/>
        <a:defRPr sz="2400" kern="1200">
          <a:solidFill>
            <a:srgbClr val="595959"/>
          </a:solidFill>
          <a:latin typeface="Calibri Light" panose="020F03020202040302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3pPr>
      <a:lvl4pPr marL="16002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4pPr>
      <a:lvl5pPr marL="20574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2DA_6AFFFBC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microsoft.com/office/2018/10/relationships/comments" Target="../comments/modernComment_2B8_CC4A3AC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86D0E5E-E025-46F8-A116-0894F98C8F42}"/>
              </a:ext>
            </a:extLst>
          </p:cNvPr>
          <p:cNvSpPr txBox="1">
            <a:spLocks/>
          </p:cNvSpPr>
          <p:nvPr/>
        </p:nvSpPr>
        <p:spPr>
          <a:xfrm>
            <a:off x="202082" y="1921154"/>
            <a:ext cx="8314981" cy="685800"/>
          </a:xfrm>
          <a:prstGeom prst="rect">
            <a:avLst/>
          </a:prstGeom>
        </p:spPr>
        <p:txBody>
          <a:bodyPr/>
          <a:lstStyle>
            <a:lvl1pPr marL="0" indent="0" algn="ctr" defTabSz="457200" rtl="0" eaLnBrk="0" fontAlgn="base" hangingPunct="0">
              <a:lnSpc>
                <a:spcPct val="120000"/>
              </a:lnSpc>
              <a:spcBef>
                <a:spcPct val="20000"/>
              </a:spcBef>
              <a:spcAft>
                <a:spcPct val="0"/>
              </a:spcAft>
              <a:buFont typeface="Calibri Light" pitchFamily="34" charset="0"/>
              <a:buNone/>
              <a:defRPr sz="3600" b="1" i="0" kern="1200" baseline="0">
                <a:solidFill>
                  <a:schemeClr val="bg1"/>
                </a:solidFill>
                <a:latin typeface="Century Gothic" panose="020B0502020202020204" pitchFamily="34" charset="0"/>
                <a:ea typeface="+mn-ea"/>
                <a:cs typeface="+mn-cs"/>
              </a:defRPr>
            </a:lvl1pPr>
            <a:lvl2pPr marL="914400" indent="-457200" algn="l" defTabSz="457200" rtl="0" eaLnBrk="0" fontAlgn="base" hangingPunct="0">
              <a:spcBef>
                <a:spcPct val="20000"/>
              </a:spcBef>
              <a:spcAft>
                <a:spcPct val="0"/>
              </a:spcAft>
              <a:buFont typeface="Arial" charset="0"/>
              <a:buChar char="•"/>
              <a:defRPr sz="2400" kern="1200">
                <a:solidFill>
                  <a:srgbClr val="595959"/>
                </a:solidFill>
                <a:latin typeface="Calibri Light" panose="020F03020202040302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3pPr>
            <a:lvl4pPr marL="16002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4pPr>
            <a:lvl5pPr marL="20574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l">
              <a:lnSpc>
                <a:spcPct val="100000"/>
              </a:lnSpc>
            </a:pPr>
            <a:r>
              <a:rPr lang="en-US" sz="2800" b="0" dirty="0">
                <a:solidFill>
                  <a:srgbClr val="0D2E58"/>
                </a:solidFill>
                <a:latin typeface="Segoe UI Semibold" panose="020B0702040204020203" pitchFamily="34" charset="0"/>
                <a:cs typeface="Segoe UI Semibold" panose="020B0702040204020203" pitchFamily="34" charset="0"/>
              </a:rPr>
              <a:t>General Plan Advisory Committee </a:t>
            </a:r>
            <a:br>
              <a:rPr lang="en-US" sz="2800" b="0" dirty="0">
                <a:solidFill>
                  <a:srgbClr val="0D2E58"/>
                </a:solidFill>
                <a:latin typeface="Segoe UI Semibold" panose="020B0702040204020203" pitchFamily="34" charset="0"/>
                <a:cs typeface="Segoe UI Semibold" panose="020B0702040204020203" pitchFamily="34" charset="0"/>
              </a:rPr>
            </a:br>
            <a:r>
              <a:rPr lang="en-US" sz="2800" b="0" dirty="0">
                <a:solidFill>
                  <a:srgbClr val="0D2E58"/>
                </a:solidFill>
                <a:latin typeface="Segoe UI Semibold" panose="020B0702040204020203" pitchFamily="34" charset="0"/>
                <a:cs typeface="Segoe UI Semibold" panose="020B0702040204020203" pitchFamily="34" charset="0"/>
              </a:rPr>
              <a:t>Meeting #3, Part 1</a:t>
            </a:r>
          </a:p>
        </p:txBody>
      </p:sp>
      <p:sp>
        <p:nvSpPr>
          <p:cNvPr id="4" name="Text Placeholder 9">
            <a:extLst>
              <a:ext uri="{FF2B5EF4-FFF2-40B4-BE49-F238E27FC236}">
                <a16:creationId xmlns:a16="http://schemas.microsoft.com/office/drawing/2014/main" id="{E5A7B9A8-6E26-42B6-B415-5600E1C908D9}"/>
              </a:ext>
            </a:extLst>
          </p:cNvPr>
          <p:cNvSpPr txBox="1">
            <a:spLocks/>
          </p:cNvSpPr>
          <p:nvPr/>
        </p:nvSpPr>
        <p:spPr>
          <a:xfrm>
            <a:off x="207043" y="2880745"/>
            <a:ext cx="2828636" cy="603544"/>
          </a:xfrm>
          <a:prstGeom prst="rect">
            <a:avLst/>
          </a:prstGeom>
        </p:spPr>
        <p:txBody>
          <a:bodyPr lIns="91440" tIns="45720" rIns="91440" bIns="45720" anchor="t"/>
          <a:lstStyle>
            <a:lvl1pPr marL="0" indent="0" algn="ctr" defTabSz="457200" rtl="0" eaLnBrk="0" fontAlgn="base" hangingPunct="0">
              <a:lnSpc>
                <a:spcPct val="120000"/>
              </a:lnSpc>
              <a:spcBef>
                <a:spcPct val="20000"/>
              </a:spcBef>
              <a:spcAft>
                <a:spcPct val="0"/>
              </a:spcAft>
              <a:buFont typeface="Calibri Light" pitchFamily="34" charset="0"/>
              <a:buNone/>
              <a:defRPr sz="3600" b="1" i="0" kern="1200" baseline="0">
                <a:solidFill>
                  <a:schemeClr val="bg1"/>
                </a:solidFill>
                <a:latin typeface="Century Gothic" panose="020B0502020202020204" pitchFamily="34" charset="0"/>
                <a:ea typeface="+mn-ea"/>
                <a:cs typeface="+mn-cs"/>
              </a:defRPr>
            </a:lvl1pPr>
            <a:lvl2pPr marL="914400" indent="-457200" algn="l" defTabSz="457200" rtl="0" eaLnBrk="0" fontAlgn="base" hangingPunct="0">
              <a:spcBef>
                <a:spcPct val="20000"/>
              </a:spcBef>
              <a:spcAft>
                <a:spcPct val="0"/>
              </a:spcAft>
              <a:buFont typeface="Arial" charset="0"/>
              <a:buChar char="•"/>
              <a:defRPr sz="2400" kern="1200">
                <a:solidFill>
                  <a:srgbClr val="595959"/>
                </a:solidFill>
                <a:latin typeface="Calibri Light" panose="020F0302020204030204" pitchFamily="34" charset="0"/>
                <a:ea typeface="+mn-ea"/>
                <a:cs typeface="+mn-cs"/>
              </a:defRPr>
            </a:lvl2pPr>
            <a:lvl3pPr marL="11430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3pPr>
            <a:lvl4pPr marL="16002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4pPr>
            <a:lvl5pPr marL="2057400" indent="-228600" algn="l" defTabSz="457200" rtl="0" eaLnBrk="0" fontAlgn="base" hangingPunct="0">
              <a:spcBef>
                <a:spcPct val="20000"/>
              </a:spcBef>
              <a:spcAft>
                <a:spcPct val="0"/>
              </a:spcAft>
              <a:buFont typeface="Arial" charset="0"/>
              <a:buChar char="»"/>
              <a:defRPr sz="3000" kern="1200">
                <a:solidFill>
                  <a:srgbClr val="59595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1800" b="0" dirty="0">
                <a:solidFill>
                  <a:srgbClr val="0D2E58"/>
                </a:solidFill>
                <a:latin typeface="Arial"/>
                <a:cs typeface="Arial"/>
              </a:rPr>
              <a:t>February 13, 2025</a:t>
            </a:r>
          </a:p>
        </p:txBody>
      </p:sp>
      <p:sp>
        <p:nvSpPr>
          <p:cNvPr id="5" name="TextBox 4">
            <a:extLst>
              <a:ext uri="{FF2B5EF4-FFF2-40B4-BE49-F238E27FC236}">
                <a16:creationId xmlns:a16="http://schemas.microsoft.com/office/drawing/2014/main" id="{D2B2ADD2-5E3C-46DF-5544-F5640E7BA571}"/>
              </a:ext>
            </a:extLst>
          </p:cNvPr>
          <p:cNvSpPr txBox="1"/>
          <p:nvPr/>
        </p:nvSpPr>
        <p:spPr>
          <a:xfrm>
            <a:off x="207043" y="1357079"/>
            <a:ext cx="5174673" cy="646331"/>
          </a:xfrm>
          <a:prstGeom prst="rect">
            <a:avLst/>
          </a:prstGeom>
          <a:noFill/>
        </p:spPr>
        <p:txBody>
          <a:bodyPr wrap="square" rtlCol="0">
            <a:spAutoFit/>
          </a:bodyPr>
          <a:lstStyle/>
          <a:p>
            <a:r>
              <a:rPr lang="en-US" sz="3600" b="1">
                <a:solidFill>
                  <a:srgbClr val="0D2E58"/>
                </a:solidFill>
                <a:latin typeface="+mj-lt"/>
              </a:rPr>
              <a:t>Lake County 2050</a:t>
            </a:r>
          </a:p>
        </p:txBody>
      </p:sp>
      <p:pic>
        <p:nvPicPr>
          <p:cNvPr id="6" name="Picture 5" descr="A white cloud with a yellow and blue circle with a map in the background&#10;&#10;Description automatically generated">
            <a:extLst>
              <a:ext uri="{FF2B5EF4-FFF2-40B4-BE49-F238E27FC236}">
                <a16:creationId xmlns:a16="http://schemas.microsoft.com/office/drawing/2014/main" id="{23CEA5D0-09AE-A192-2599-F9D7BE5FED7F}"/>
              </a:ext>
            </a:extLst>
          </p:cNvPr>
          <p:cNvPicPr>
            <a:picLocks noChangeAspect="1"/>
          </p:cNvPicPr>
          <p:nvPr/>
        </p:nvPicPr>
        <p:blipFill>
          <a:blip r:embed="rId3"/>
          <a:stretch>
            <a:fillRect/>
          </a:stretch>
        </p:blipFill>
        <p:spPr>
          <a:xfrm>
            <a:off x="300989" y="296173"/>
            <a:ext cx="4876800" cy="1054608"/>
          </a:xfrm>
          <a:prstGeom prst="rect">
            <a:avLst/>
          </a:prstGeom>
        </p:spPr>
      </p:pic>
    </p:spTree>
    <p:extLst>
      <p:ext uri="{BB962C8B-B14F-4D97-AF65-F5344CB8AC3E}">
        <p14:creationId xmlns:p14="http://schemas.microsoft.com/office/powerpoint/2010/main" val="2803096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174"/>
            <a:ext cx="8229600" cy="503026"/>
          </a:xfrm>
        </p:spPr>
        <p:txBody>
          <a:bodyPr/>
          <a:lstStyle/>
          <a:p>
            <a:r>
              <a:rPr lang="en-US" sz="3600">
                <a:solidFill>
                  <a:srgbClr val="0D2E58"/>
                </a:solidFill>
              </a:rPr>
              <a:t>Meeting Overview </a:t>
            </a:r>
          </a:p>
        </p:txBody>
      </p:sp>
      <p:sp>
        <p:nvSpPr>
          <p:cNvPr id="3" name="Text Placeholder 2"/>
          <p:cNvSpPr>
            <a:spLocks noGrp="1"/>
          </p:cNvSpPr>
          <p:nvPr>
            <p:ph type="body" sz="quarter" idx="10"/>
          </p:nvPr>
        </p:nvSpPr>
        <p:spPr>
          <a:xfrm>
            <a:off x="233589" y="945129"/>
            <a:ext cx="4911435" cy="4777546"/>
          </a:xfrm>
          <a:prstGeom prst="rect">
            <a:avLst/>
          </a:prstGeom>
        </p:spPr>
        <p:txBody>
          <a:bodyPr/>
          <a:lstStyle/>
          <a:p>
            <a:r>
              <a:rPr lang="en-US" sz="2000" dirty="0"/>
              <a:t>Welcome &amp; Agenda Review </a:t>
            </a:r>
          </a:p>
          <a:p>
            <a:r>
              <a:rPr lang="en-US" sz="2000" dirty="0"/>
              <a:t>Project Updates</a:t>
            </a:r>
          </a:p>
          <a:p>
            <a:r>
              <a:rPr lang="en-US" sz="2000" dirty="0"/>
              <a:t>Countywide General Plan Land Use Map Overview</a:t>
            </a:r>
          </a:p>
          <a:p>
            <a:r>
              <a:rPr lang="en-US" sz="2000" dirty="0"/>
              <a:t>Community Questions and Answers</a:t>
            </a:r>
          </a:p>
          <a:p>
            <a:r>
              <a:rPr lang="en-US" dirty="0"/>
              <a:t>Review and Discuss General Plan Land Use Changes</a:t>
            </a:r>
          </a:p>
          <a:p>
            <a:r>
              <a:rPr lang="en-US" dirty="0"/>
              <a:t>Next Steps</a:t>
            </a:r>
            <a:endParaRPr lang="en-US" sz="2000" dirty="0"/>
          </a:p>
          <a:p>
            <a:pPr lvl="1"/>
            <a:endParaRPr lang="en-US" sz="1600" dirty="0"/>
          </a:p>
          <a:p>
            <a:pPr lvl="1"/>
            <a:endParaRPr lang="en-US" sz="1600" dirty="0"/>
          </a:p>
          <a:p>
            <a:pPr lvl="1"/>
            <a:endParaRPr lang="en-US" sz="1600" dirty="0"/>
          </a:p>
          <a:p>
            <a:pPr lvl="2"/>
            <a:endParaRPr lang="en-US" sz="1400" dirty="0"/>
          </a:p>
        </p:txBody>
      </p:sp>
      <p:pic>
        <p:nvPicPr>
          <p:cNvPr id="5" name="Picture 4" descr="A street with a red pole and a sign on it&#10;&#10;Description automatically generated">
            <a:extLst>
              <a:ext uri="{FF2B5EF4-FFF2-40B4-BE49-F238E27FC236}">
                <a16:creationId xmlns:a16="http://schemas.microsoft.com/office/drawing/2014/main" id="{135ABC58-A8F1-144C-30F4-58D2FEB02419}"/>
              </a:ext>
            </a:extLst>
          </p:cNvPr>
          <p:cNvPicPr>
            <a:picLocks noChangeAspect="1"/>
          </p:cNvPicPr>
          <p:nvPr/>
        </p:nvPicPr>
        <p:blipFill>
          <a:blip r:embed="rId3"/>
          <a:stretch>
            <a:fillRect/>
          </a:stretch>
        </p:blipFill>
        <p:spPr>
          <a:xfrm>
            <a:off x="5145024" y="782927"/>
            <a:ext cx="3704811" cy="4939748"/>
          </a:xfrm>
          <a:prstGeom prst="rect">
            <a:avLst/>
          </a:prstGeom>
        </p:spPr>
      </p:pic>
    </p:spTree>
    <p:extLst>
      <p:ext uri="{BB962C8B-B14F-4D97-AF65-F5344CB8AC3E}">
        <p14:creationId xmlns:p14="http://schemas.microsoft.com/office/powerpoint/2010/main" val="2689294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4EB0-1D80-A70D-1FDA-DF624F8058AA}"/>
              </a:ext>
            </a:extLst>
          </p:cNvPr>
          <p:cNvSpPr>
            <a:spLocks noGrp="1"/>
          </p:cNvSpPr>
          <p:nvPr>
            <p:ph type="title"/>
          </p:nvPr>
        </p:nvSpPr>
        <p:spPr/>
        <p:txBody>
          <a:bodyPr/>
          <a:lstStyle/>
          <a:p>
            <a:r>
              <a:rPr lang="en-US" dirty="0"/>
              <a:t>Project Updates Since GPAC Meeting 2</a:t>
            </a:r>
            <a:endParaRPr lang="en-US" dirty="0">
              <a:solidFill>
                <a:srgbClr val="0D2E58"/>
              </a:solidFill>
            </a:endParaRPr>
          </a:p>
        </p:txBody>
      </p:sp>
      <p:sp>
        <p:nvSpPr>
          <p:cNvPr id="3" name="Text Placeholder 2">
            <a:extLst>
              <a:ext uri="{FF2B5EF4-FFF2-40B4-BE49-F238E27FC236}">
                <a16:creationId xmlns:a16="http://schemas.microsoft.com/office/drawing/2014/main" id="{E34021F5-8DDE-675C-8F55-A37164805547}"/>
              </a:ext>
            </a:extLst>
          </p:cNvPr>
          <p:cNvSpPr>
            <a:spLocks noGrp="1"/>
          </p:cNvSpPr>
          <p:nvPr>
            <p:ph type="body" sz="quarter" idx="10"/>
          </p:nvPr>
        </p:nvSpPr>
        <p:spPr>
          <a:xfrm>
            <a:off x="457199" y="1280161"/>
            <a:ext cx="5499717" cy="4968240"/>
          </a:xfrm>
        </p:spPr>
        <p:txBody>
          <a:bodyPr/>
          <a:lstStyle/>
          <a:p>
            <a:r>
              <a:rPr lang="en-US" dirty="0"/>
              <a:t>Summer 2024: Open House/Webinar series and tabling at local events to promote the 2</a:t>
            </a:r>
            <a:r>
              <a:rPr lang="en-US" baseline="30000" dirty="0"/>
              <a:t>nd</a:t>
            </a:r>
            <a:r>
              <a:rPr lang="en-US" dirty="0"/>
              <a:t> set of community surveys</a:t>
            </a:r>
          </a:p>
          <a:p>
            <a:pPr lvl="1"/>
            <a:r>
              <a:rPr lang="en-US" dirty="0"/>
              <a:t>559 survey responses across all planning areas (English and Spanish)</a:t>
            </a:r>
          </a:p>
          <a:p>
            <a:r>
              <a:rPr lang="en-US" dirty="0"/>
              <a:t>August 2024: Local Area Plan Advisory Committees (LAPACs) formed by the County Board of Supervisors</a:t>
            </a:r>
          </a:p>
          <a:p>
            <a:pPr lvl="1"/>
            <a:r>
              <a:rPr lang="en-US" dirty="0"/>
              <a:t>September-January: LAPACs met to discuss survey results and provide direction on:</a:t>
            </a:r>
          </a:p>
          <a:p>
            <a:pPr lvl="2"/>
            <a:r>
              <a:rPr lang="en-US" dirty="0"/>
              <a:t>General Plan Land Use (GPLU) map changes</a:t>
            </a:r>
          </a:p>
          <a:p>
            <a:pPr lvl="2"/>
            <a:r>
              <a:rPr lang="en-US" dirty="0"/>
              <a:t>Planning Area Boundary changes</a:t>
            </a:r>
          </a:p>
          <a:p>
            <a:pPr lvl="2"/>
            <a:r>
              <a:rPr lang="en-US" dirty="0"/>
              <a:t>Community Growth Boundary (CGB) changes</a:t>
            </a:r>
          </a:p>
          <a:p>
            <a:pPr lvl="2"/>
            <a:r>
              <a:rPr lang="en-US" dirty="0"/>
              <a:t>Policy changes</a:t>
            </a:r>
          </a:p>
        </p:txBody>
      </p:sp>
      <p:pic>
        <p:nvPicPr>
          <p:cNvPr id="7" name="Picture 6">
            <a:extLst>
              <a:ext uri="{FF2B5EF4-FFF2-40B4-BE49-F238E27FC236}">
                <a16:creationId xmlns:a16="http://schemas.microsoft.com/office/drawing/2014/main" id="{D2B97F9A-D86F-E0EA-74D1-DD090AFA6D26}"/>
              </a:ext>
            </a:extLst>
          </p:cNvPr>
          <p:cNvPicPr>
            <a:picLocks noChangeAspect="1"/>
          </p:cNvPicPr>
          <p:nvPr/>
        </p:nvPicPr>
        <p:blipFill>
          <a:blip r:embed="rId3"/>
          <a:stretch>
            <a:fillRect/>
          </a:stretch>
        </p:blipFill>
        <p:spPr>
          <a:xfrm>
            <a:off x="6169452" y="1190894"/>
            <a:ext cx="2262777" cy="2939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4A3DF33D-F559-09F8-82E1-059FB7952BE8}"/>
              </a:ext>
            </a:extLst>
          </p:cNvPr>
          <p:cNvPicPr>
            <a:picLocks noChangeAspect="1"/>
          </p:cNvPicPr>
          <p:nvPr/>
        </p:nvPicPr>
        <p:blipFill>
          <a:blip r:embed="rId4"/>
          <a:stretch>
            <a:fillRect/>
          </a:stretch>
        </p:blipFill>
        <p:spPr>
          <a:xfrm>
            <a:off x="6641582" y="2587757"/>
            <a:ext cx="2209455" cy="28684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5182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B2A24-C2E6-7700-FFB5-1BFDB8E2AB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E1738-A89B-342F-296A-E9D95DE5ACB8}"/>
              </a:ext>
            </a:extLst>
          </p:cNvPr>
          <p:cNvSpPr>
            <a:spLocks noGrp="1"/>
          </p:cNvSpPr>
          <p:nvPr>
            <p:ph type="title"/>
          </p:nvPr>
        </p:nvSpPr>
        <p:spPr/>
        <p:txBody>
          <a:bodyPr/>
          <a:lstStyle/>
          <a:p>
            <a:r>
              <a:rPr lang="en-US" dirty="0">
                <a:solidFill>
                  <a:srgbClr val="0D2E58"/>
                </a:solidFill>
              </a:rPr>
              <a:t>General Plan Land Use Map</a:t>
            </a:r>
          </a:p>
        </p:txBody>
      </p:sp>
      <p:sp>
        <p:nvSpPr>
          <p:cNvPr id="3" name="Text Placeholder 2">
            <a:extLst>
              <a:ext uri="{FF2B5EF4-FFF2-40B4-BE49-F238E27FC236}">
                <a16:creationId xmlns:a16="http://schemas.microsoft.com/office/drawing/2014/main" id="{98824BC8-87BA-60E9-1408-10E0A8AB7545}"/>
              </a:ext>
            </a:extLst>
          </p:cNvPr>
          <p:cNvSpPr>
            <a:spLocks noGrp="1"/>
          </p:cNvSpPr>
          <p:nvPr>
            <p:ph type="body" sz="quarter" idx="10"/>
          </p:nvPr>
        </p:nvSpPr>
        <p:spPr>
          <a:xfrm>
            <a:off x="457200" y="1142999"/>
            <a:ext cx="8458200" cy="4800601"/>
          </a:xfrm>
        </p:spPr>
        <p:txBody>
          <a:bodyPr/>
          <a:lstStyle/>
          <a:p>
            <a:r>
              <a:rPr lang="en-US" sz="2000" dirty="0"/>
              <a:t>Development standards for each land use designation</a:t>
            </a:r>
          </a:p>
          <a:p>
            <a:pPr lvl="1"/>
            <a:r>
              <a:rPr lang="en-US" sz="1800" dirty="0"/>
              <a:t>Maximum residential density (housing units per acre)</a:t>
            </a:r>
          </a:p>
          <a:p>
            <a:pPr lvl="1"/>
            <a:r>
              <a:rPr lang="en-US" sz="1800" dirty="0"/>
              <a:t>Maximum non-residential density (floor-to-area ratio, or FAR)</a:t>
            </a:r>
          </a:p>
          <a:p>
            <a:r>
              <a:rPr lang="en-US" dirty="0"/>
              <a:t>P</a:t>
            </a:r>
            <a:r>
              <a:rPr lang="en-US" sz="2000" dirty="0"/>
              <a:t>rovides the framework for the Zoning Code</a:t>
            </a:r>
          </a:p>
          <a:p>
            <a:endParaRPr lang="en-US" sz="2000" dirty="0"/>
          </a:p>
        </p:txBody>
      </p:sp>
      <p:pic>
        <p:nvPicPr>
          <p:cNvPr id="4" name="Picture 3">
            <a:extLst>
              <a:ext uri="{FF2B5EF4-FFF2-40B4-BE49-F238E27FC236}">
                <a16:creationId xmlns:a16="http://schemas.microsoft.com/office/drawing/2014/main" id="{C1CF2434-0E02-C705-F0ED-B2DF595BAF98}"/>
              </a:ext>
            </a:extLst>
          </p:cNvPr>
          <p:cNvPicPr>
            <a:picLocks noChangeAspect="1"/>
          </p:cNvPicPr>
          <p:nvPr/>
        </p:nvPicPr>
        <p:blipFill>
          <a:blip r:embed="rId3"/>
          <a:stretch>
            <a:fillRect/>
          </a:stretch>
        </p:blipFill>
        <p:spPr>
          <a:xfrm>
            <a:off x="990600" y="2835302"/>
            <a:ext cx="5105400" cy="2879699"/>
          </a:xfrm>
          <a:prstGeom prst="rect">
            <a:avLst/>
          </a:prstGeom>
        </p:spPr>
      </p:pic>
      <p:pic>
        <p:nvPicPr>
          <p:cNvPr id="5" name="Picture 4">
            <a:extLst>
              <a:ext uri="{FF2B5EF4-FFF2-40B4-BE49-F238E27FC236}">
                <a16:creationId xmlns:a16="http://schemas.microsoft.com/office/drawing/2014/main" id="{A81EEEDB-EB1D-4DD5-7F41-35A47AAC5DB5}"/>
              </a:ext>
            </a:extLst>
          </p:cNvPr>
          <p:cNvPicPr>
            <a:picLocks noChangeAspect="1"/>
          </p:cNvPicPr>
          <p:nvPr/>
        </p:nvPicPr>
        <p:blipFill rotWithShape="1">
          <a:blip r:embed="rId4"/>
          <a:srcRect t="38311" r="23327" b="3487"/>
          <a:stretch/>
        </p:blipFill>
        <p:spPr>
          <a:xfrm>
            <a:off x="6253625" y="2822449"/>
            <a:ext cx="2204575" cy="3048001"/>
          </a:xfrm>
          <a:prstGeom prst="rect">
            <a:avLst/>
          </a:prstGeom>
        </p:spPr>
      </p:pic>
      <p:sp>
        <p:nvSpPr>
          <p:cNvPr id="6" name="TextBox 5">
            <a:extLst>
              <a:ext uri="{FF2B5EF4-FFF2-40B4-BE49-F238E27FC236}">
                <a16:creationId xmlns:a16="http://schemas.microsoft.com/office/drawing/2014/main" id="{05BE2232-DD39-915E-267D-F6938BF45261}"/>
              </a:ext>
            </a:extLst>
          </p:cNvPr>
          <p:cNvSpPr txBox="1"/>
          <p:nvPr/>
        </p:nvSpPr>
        <p:spPr>
          <a:xfrm>
            <a:off x="914400" y="5752615"/>
            <a:ext cx="6116315" cy="369332"/>
          </a:xfrm>
          <a:prstGeom prst="rect">
            <a:avLst/>
          </a:prstGeom>
          <a:noFill/>
        </p:spPr>
        <p:txBody>
          <a:bodyPr wrap="square" rtlCol="0">
            <a:spAutoFit/>
          </a:bodyPr>
          <a:lstStyle/>
          <a:p>
            <a:r>
              <a:rPr lang="en-US" i="1" dirty="0">
                <a:latin typeface="Segoe UI" panose="020B0502040204020203" pitchFamily="34" charset="0"/>
                <a:cs typeface="Segoe UI" panose="020B0502040204020203" pitchFamily="34" charset="0"/>
              </a:rPr>
              <a:t>Kelseyville/Rivieras Land Use Designations </a:t>
            </a:r>
          </a:p>
        </p:txBody>
      </p:sp>
    </p:spTree>
    <p:extLst>
      <p:ext uri="{BB962C8B-B14F-4D97-AF65-F5344CB8AC3E}">
        <p14:creationId xmlns:p14="http://schemas.microsoft.com/office/powerpoint/2010/main" val="389427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7D1B-D28E-87EA-9A86-8536B53FA057}"/>
              </a:ext>
            </a:extLst>
          </p:cNvPr>
          <p:cNvSpPr>
            <a:spLocks noGrp="1"/>
          </p:cNvSpPr>
          <p:nvPr>
            <p:ph type="title"/>
          </p:nvPr>
        </p:nvSpPr>
        <p:spPr/>
        <p:txBody>
          <a:bodyPr/>
          <a:lstStyle/>
          <a:p>
            <a:r>
              <a:rPr lang="en-US" dirty="0"/>
              <a:t>LAPAC Recommendations</a:t>
            </a:r>
          </a:p>
        </p:txBody>
      </p:sp>
      <p:sp>
        <p:nvSpPr>
          <p:cNvPr id="3" name="Text Placeholder 2">
            <a:extLst>
              <a:ext uri="{FF2B5EF4-FFF2-40B4-BE49-F238E27FC236}">
                <a16:creationId xmlns:a16="http://schemas.microsoft.com/office/drawing/2014/main" id="{CE94961D-56F5-A3A9-9839-18F86BAFBE5F}"/>
              </a:ext>
            </a:extLst>
          </p:cNvPr>
          <p:cNvSpPr>
            <a:spLocks noGrp="1"/>
          </p:cNvSpPr>
          <p:nvPr>
            <p:ph type="body" sz="quarter" idx="10"/>
          </p:nvPr>
        </p:nvSpPr>
        <p:spPr>
          <a:xfrm>
            <a:off x="457200" y="1201737"/>
            <a:ext cx="4016524" cy="4741863"/>
          </a:xfrm>
        </p:spPr>
        <p:txBody>
          <a:bodyPr/>
          <a:lstStyle/>
          <a:p>
            <a:r>
              <a:rPr lang="en-US" dirty="0"/>
              <a:t>Recommended GPLU changes i</a:t>
            </a:r>
            <a:r>
              <a:rPr lang="en-US" sz="2000" dirty="0"/>
              <a:t>ncorporated into web map viewer for review today.</a:t>
            </a:r>
          </a:p>
          <a:p>
            <a:r>
              <a:rPr lang="en-US" sz="1800" dirty="0"/>
              <a:t>Also recommended application of Resource Conservation designation as a 20-foot buffer around Clear Lake and its tributaries as a conservation strategy for the Clear Lake Hitch.</a:t>
            </a:r>
          </a:p>
          <a:p>
            <a:pPr lvl="1"/>
            <a:r>
              <a:rPr lang="en-US" dirty="0"/>
              <a:t>This change is underway and not reflected in the map viewer.</a:t>
            </a:r>
          </a:p>
          <a:p>
            <a:endParaRPr lang="en-US" sz="2000" dirty="0"/>
          </a:p>
          <a:p>
            <a:endParaRPr lang="en-US" dirty="0"/>
          </a:p>
        </p:txBody>
      </p:sp>
      <p:pic>
        <p:nvPicPr>
          <p:cNvPr id="4" name="Picture 3" descr="A map of the water and rivers&#10;&#10;AI-generated content may be incorrect.">
            <a:extLst>
              <a:ext uri="{FF2B5EF4-FFF2-40B4-BE49-F238E27FC236}">
                <a16:creationId xmlns:a16="http://schemas.microsoft.com/office/drawing/2014/main" id="{889616F7-1849-1D8A-0F31-1F1759BE7633}"/>
              </a:ext>
            </a:extLst>
          </p:cNvPr>
          <p:cNvPicPr>
            <a:picLocks noChangeAspect="1"/>
          </p:cNvPicPr>
          <p:nvPr/>
        </p:nvPicPr>
        <p:blipFill>
          <a:blip r:embed="rId4"/>
          <a:srcRect l="10975" t="8474" r="5653" b="16511"/>
          <a:stretch/>
        </p:blipFill>
        <p:spPr>
          <a:xfrm>
            <a:off x="4670277" y="956695"/>
            <a:ext cx="4473723" cy="5209249"/>
          </a:xfrm>
          <a:prstGeom prst="rect">
            <a:avLst/>
          </a:prstGeom>
        </p:spPr>
      </p:pic>
    </p:spTree>
    <p:extLst>
      <p:ext uri="{BB962C8B-B14F-4D97-AF65-F5344CB8AC3E}">
        <p14:creationId xmlns:p14="http://schemas.microsoft.com/office/powerpoint/2010/main" val="179516103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4109D-6884-75E0-27C5-21103A12F86D}"/>
              </a:ext>
            </a:extLst>
          </p:cNvPr>
          <p:cNvSpPr>
            <a:spLocks noGrp="1"/>
          </p:cNvSpPr>
          <p:nvPr>
            <p:ph type="title"/>
          </p:nvPr>
        </p:nvSpPr>
        <p:spPr>
          <a:xfrm>
            <a:off x="457200" y="427035"/>
            <a:ext cx="8305800" cy="503026"/>
          </a:xfrm>
        </p:spPr>
        <p:txBody>
          <a:bodyPr/>
          <a:lstStyle/>
          <a:p>
            <a:r>
              <a:rPr lang="en-US" dirty="0"/>
              <a:t>Map Review and Discussion</a:t>
            </a:r>
          </a:p>
        </p:txBody>
      </p:sp>
      <p:sp>
        <p:nvSpPr>
          <p:cNvPr id="3" name="Text Placeholder 2">
            <a:extLst>
              <a:ext uri="{FF2B5EF4-FFF2-40B4-BE49-F238E27FC236}">
                <a16:creationId xmlns:a16="http://schemas.microsoft.com/office/drawing/2014/main" id="{B765A28E-40EA-33F4-3171-172F017B4B81}"/>
              </a:ext>
            </a:extLst>
          </p:cNvPr>
          <p:cNvSpPr>
            <a:spLocks noGrp="1"/>
          </p:cNvSpPr>
          <p:nvPr>
            <p:ph type="body" sz="quarter" idx="10"/>
          </p:nvPr>
        </p:nvSpPr>
        <p:spPr>
          <a:xfrm>
            <a:off x="457199" y="1097281"/>
            <a:ext cx="7994591" cy="4846320"/>
          </a:xfrm>
        </p:spPr>
        <p:txBody>
          <a:bodyPr/>
          <a:lstStyle/>
          <a:p>
            <a:pPr marL="0" indent="0">
              <a:buNone/>
            </a:pPr>
            <a:r>
              <a:rPr lang="en-US" b="1" dirty="0">
                <a:solidFill>
                  <a:srgbClr val="000000"/>
                </a:solidFill>
                <a:latin typeface="Century Gothic" panose="020B0502020202020204" pitchFamily="34" charset="0"/>
              </a:rPr>
              <a:t>Discussion Question:</a:t>
            </a:r>
            <a:endParaRPr lang="en-US" b="1" i="0" u="none" strike="noStrike" baseline="0" dirty="0">
              <a:solidFill>
                <a:srgbClr val="000000"/>
              </a:solidFill>
              <a:latin typeface="Century Gothic" panose="020B0502020202020204" pitchFamily="34" charset="0"/>
            </a:endParaRPr>
          </a:p>
          <a:p>
            <a:pPr marL="0" indent="0">
              <a:spcAft>
                <a:spcPts val="1200"/>
              </a:spcAft>
              <a:buNone/>
            </a:pPr>
            <a:r>
              <a:rPr lang="en-US" sz="1800" b="0" u="none" strike="noStrike" baseline="0" dirty="0">
                <a:solidFill>
                  <a:srgbClr val="000000"/>
                </a:solidFill>
                <a:latin typeface="Century Gothic" panose="020B0502020202020204" pitchFamily="34" charset="0"/>
              </a:rPr>
              <a:t>Looking at the Draft 2050 Land Use map and considering the hazard layers, are any adjustments needed to the proposed changes? Are there any additional changes that should be made?</a:t>
            </a:r>
          </a:p>
          <a:p>
            <a:r>
              <a:rPr lang="en-US" sz="1800" b="0" i="1" u="none" strike="noStrike" baseline="0" dirty="0">
                <a:solidFill>
                  <a:srgbClr val="000000"/>
                </a:solidFill>
                <a:latin typeface="Century Gothic" panose="020B0502020202020204" pitchFamily="34" charset="0"/>
              </a:rPr>
              <a:t>Upper Lake-Nice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Lower Lake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Kelseyville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Middletown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Rivieras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Lakeport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Cobb Mountain </a:t>
            </a:r>
            <a:endParaRPr lang="en-US" sz="1800" b="0" i="0" u="none" strike="noStrike" baseline="0" dirty="0">
              <a:solidFill>
                <a:srgbClr val="000000"/>
              </a:solidFill>
              <a:latin typeface="Century Gothic" panose="020B0502020202020204" pitchFamily="34" charset="0"/>
            </a:endParaRPr>
          </a:p>
          <a:p>
            <a:r>
              <a:rPr lang="en-US" sz="1800" b="0" i="1" u="none" strike="noStrike" baseline="0" dirty="0">
                <a:solidFill>
                  <a:srgbClr val="000000"/>
                </a:solidFill>
                <a:latin typeface="Century Gothic" panose="020B0502020202020204" pitchFamily="34" charset="0"/>
              </a:rPr>
              <a:t>Shoreline Communities </a:t>
            </a:r>
            <a:r>
              <a:rPr lang="en-US" sz="1800" b="0" u="none" strike="noStrike" baseline="0" dirty="0">
                <a:solidFill>
                  <a:srgbClr val="000000"/>
                </a:solidFill>
                <a:latin typeface="Century Gothic" panose="020B0502020202020204" pitchFamily="34" charset="0"/>
              </a:rPr>
              <a:t> </a:t>
            </a:r>
            <a:endParaRPr lang="en-US" dirty="0"/>
          </a:p>
        </p:txBody>
      </p:sp>
    </p:spTree>
    <p:extLst>
      <p:ext uri="{BB962C8B-B14F-4D97-AF65-F5344CB8AC3E}">
        <p14:creationId xmlns:p14="http://schemas.microsoft.com/office/powerpoint/2010/main" val="3427416773"/>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D2E58"/>
                </a:solidFill>
              </a:rPr>
              <a:t>Next Steps</a:t>
            </a:r>
          </a:p>
        </p:txBody>
      </p:sp>
      <p:graphicFrame>
        <p:nvGraphicFramePr>
          <p:cNvPr id="4" name="Table 3">
            <a:extLst>
              <a:ext uri="{FF2B5EF4-FFF2-40B4-BE49-F238E27FC236}">
                <a16:creationId xmlns:a16="http://schemas.microsoft.com/office/drawing/2014/main" id="{FC8E3A6A-A16D-9712-E48E-7EC91D1EC011}"/>
              </a:ext>
            </a:extLst>
          </p:cNvPr>
          <p:cNvGraphicFramePr>
            <a:graphicFrameLocks noGrp="1"/>
          </p:cNvGraphicFramePr>
          <p:nvPr>
            <p:extLst>
              <p:ext uri="{D42A27DB-BD31-4B8C-83A1-F6EECF244321}">
                <p14:modId xmlns:p14="http://schemas.microsoft.com/office/powerpoint/2010/main" val="3433367788"/>
              </p:ext>
            </p:extLst>
          </p:nvPr>
        </p:nvGraphicFramePr>
        <p:xfrm>
          <a:off x="1299256" y="3629270"/>
          <a:ext cx="6545488" cy="2207498"/>
        </p:xfrm>
        <a:graphic>
          <a:graphicData uri="http://schemas.openxmlformats.org/drawingml/2006/table">
            <a:tbl>
              <a:tblPr firstRow="1" bandRow="1">
                <a:tableStyleId>{073A0DAA-6AF3-43AB-8588-CEC1D06C72B9}</a:tableStyleId>
              </a:tblPr>
              <a:tblGrid>
                <a:gridCol w="3272744">
                  <a:extLst>
                    <a:ext uri="{9D8B030D-6E8A-4147-A177-3AD203B41FA5}">
                      <a16:colId xmlns:a16="http://schemas.microsoft.com/office/drawing/2014/main" val="646943556"/>
                    </a:ext>
                  </a:extLst>
                </a:gridCol>
                <a:gridCol w="3272744">
                  <a:extLst>
                    <a:ext uri="{9D8B030D-6E8A-4147-A177-3AD203B41FA5}">
                      <a16:colId xmlns:a16="http://schemas.microsoft.com/office/drawing/2014/main" val="3259522190"/>
                    </a:ext>
                  </a:extLst>
                </a:gridCol>
              </a:tblGrid>
              <a:tr h="468452">
                <a:tc>
                  <a:txBody>
                    <a:bodyPr/>
                    <a:lstStyle/>
                    <a:p>
                      <a:r>
                        <a:rPr lang="en-US" sz="1500" dirty="0"/>
                        <a:t>Phase</a:t>
                      </a:r>
                      <a:endParaRPr lang="en-US" sz="1500" dirty="0">
                        <a:latin typeface="Segoe UI Semibold" panose="020B0702040204020203" pitchFamily="34" charset="0"/>
                        <a:cs typeface="Segoe UI Semibold" panose="020B0702040204020203" pitchFamily="34" charset="0"/>
                      </a:endParaRPr>
                    </a:p>
                  </a:txBody>
                  <a:tcPr marL="77006" marR="77006" marT="38503" marB="38503">
                    <a:solidFill>
                      <a:srgbClr val="0D2E58"/>
                    </a:solidFill>
                  </a:tcPr>
                </a:tc>
                <a:tc>
                  <a:txBody>
                    <a:bodyPr/>
                    <a:lstStyle/>
                    <a:p>
                      <a:r>
                        <a:rPr lang="en-US" sz="1500"/>
                        <a:t>Schedule</a:t>
                      </a:r>
                      <a:endParaRPr lang="en-US" sz="1500">
                        <a:latin typeface="Segoe UI Semibold" panose="020B0702040204020203" pitchFamily="34" charset="0"/>
                        <a:cs typeface="Segoe UI Semibold" panose="020B0702040204020203" pitchFamily="34" charset="0"/>
                      </a:endParaRPr>
                    </a:p>
                  </a:txBody>
                  <a:tcPr marL="77006" marR="77006" marT="38503" marB="38503">
                    <a:solidFill>
                      <a:srgbClr val="0D2E58"/>
                    </a:solidFill>
                  </a:tcPr>
                </a:tc>
                <a:extLst>
                  <a:ext uri="{0D108BD9-81ED-4DB2-BD59-A6C34878D82A}">
                    <a16:rowId xmlns:a16="http://schemas.microsoft.com/office/drawing/2014/main" val="3821656420"/>
                  </a:ext>
                </a:extLst>
              </a:tr>
              <a:tr h="808559">
                <a:tc>
                  <a:txBody>
                    <a:bodyPr/>
                    <a:lstStyle/>
                    <a:p>
                      <a:pPr marL="0" algn="l" defTabSz="457200" rtl="0" eaLnBrk="1" latinLnBrk="0" hangingPunct="1"/>
                      <a:r>
                        <a:rPr lang="en-US" sz="1500" b="1" kern="1200" dirty="0">
                          <a:solidFill>
                            <a:schemeClr val="tx1"/>
                          </a:solidFill>
                        </a:rPr>
                        <a:t>Prepare Draft General Plan (including countywide and planning area elements)</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tc>
                  <a:txBody>
                    <a:bodyPr/>
                    <a:lstStyle/>
                    <a:p>
                      <a:pPr marL="0" algn="l" defTabSz="457200" rtl="0" eaLnBrk="1" latinLnBrk="0" hangingPunct="1"/>
                      <a:r>
                        <a:rPr lang="en-US" sz="1500" b="1" kern="1200" dirty="0">
                          <a:solidFill>
                            <a:schemeClr val="tx1"/>
                          </a:solidFill>
                        </a:rPr>
                        <a:t>Winter 2024/2025-Fall 2025</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extLst>
                  <a:ext uri="{0D108BD9-81ED-4DB2-BD59-A6C34878D82A}">
                    <a16:rowId xmlns:a16="http://schemas.microsoft.com/office/drawing/2014/main" val="794322197"/>
                  </a:ext>
                </a:extLst>
              </a:tr>
              <a:tr h="468452">
                <a:tc>
                  <a:txBody>
                    <a:bodyPr/>
                    <a:lstStyle/>
                    <a:p>
                      <a:pPr marL="0" algn="l" defTabSz="457200" rtl="0" eaLnBrk="1" latinLnBrk="0" hangingPunct="1"/>
                      <a:r>
                        <a:rPr lang="en-US" sz="1500" b="1" kern="1200" dirty="0">
                          <a:solidFill>
                            <a:schemeClr val="tx1"/>
                          </a:solidFill>
                        </a:rPr>
                        <a:t>Prepare Environmental Impact Report</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tc>
                  <a:txBody>
                    <a:bodyPr/>
                    <a:lstStyle/>
                    <a:p>
                      <a:pPr marL="0" algn="l" defTabSz="457200" rtl="0" eaLnBrk="1" latinLnBrk="0" hangingPunct="1"/>
                      <a:r>
                        <a:rPr lang="en-US" sz="1500" b="1" kern="1200" dirty="0">
                          <a:solidFill>
                            <a:schemeClr val="tx1"/>
                          </a:solidFill>
                        </a:rPr>
                        <a:t>Spring 2025 – Winter 2025/2026</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extLst>
                  <a:ext uri="{0D108BD9-81ED-4DB2-BD59-A6C34878D82A}">
                    <a16:rowId xmlns:a16="http://schemas.microsoft.com/office/drawing/2014/main" val="2809770268"/>
                  </a:ext>
                </a:extLst>
              </a:tr>
              <a:tr h="462035">
                <a:tc>
                  <a:txBody>
                    <a:bodyPr/>
                    <a:lstStyle/>
                    <a:p>
                      <a:pPr marL="0" algn="l" defTabSz="457200" rtl="0" eaLnBrk="1" latinLnBrk="0" hangingPunct="1"/>
                      <a:r>
                        <a:rPr lang="en-US" sz="1500" b="1" kern="1200" dirty="0">
                          <a:solidFill>
                            <a:schemeClr val="tx1"/>
                          </a:solidFill>
                        </a:rPr>
                        <a:t>Public Review and Adoption</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tc>
                  <a:txBody>
                    <a:bodyPr/>
                    <a:lstStyle/>
                    <a:p>
                      <a:pPr marL="0" algn="l" defTabSz="457200" rtl="0" eaLnBrk="1" latinLnBrk="0" hangingPunct="1"/>
                      <a:r>
                        <a:rPr lang="en-US" sz="1500" b="1" kern="1200" dirty="0">
                          <a:solidFill>
                            <a:schemeClr val="tx1"/>
                          </a:solidFill>
                        </a:rPr>
                        <a:t>Spring – Fall 2026</a:t>
                      </a:r>
                      <a:endParaRPr lang="en-US" sz="1500" b="1" kern="1200" dirty="0">
                        <a:solidFill>
                          <a:schemeClr val="tx1"/>
                        </a:solidFill>
                        <a:latin typeface="Segoe UI" panose="020B0502040204020203" pitchFamily="34" charset="0"/>
                        <a:ea typeface="+mn-ea"/>
                        <a:cs typeface="Segoe UI" panose="020B0502040204020203" pitchFamily="34" charset="0"/>
                      </a:endParaRPr>
                    </a:p>
                  </a:txBody>
                  <a:tcPr marL="77006" marR="77006" marT="38503" marB="38503"/>
                </a:tc>
                <a:extLst>
                  <a:ext uri="{0D108BD9-81ED-4DB2-BD59-A6C34878D82A}">
                    <a16:rowId xmlns:a16="http://schemas.microsoft.com/office/drawing/2014/main" val="2955966011"/>
                  </a:ext>
                </a:extLst>
              </a:tr>
            </a:tbl>
          </a:graphicData>
        </a:graphic>
      </p:graphicFrame>
      <p:sp>
        <p:nvSpPr>
          <p:cNvPr id="5" name="Text Placeholder 2">
            <a:extLst>
              <a:ext uri="{FF2B5EF4-FFF2-40B4-BE49-F238E27FC236}">
                <a16:creationId xmlns:a16="http://schemas.microsoft.com/office/drawing/2014/main" id="{22C0C130-34F6-5AC6-7EEB-F8A6FABBD789}"/>
              </a:ext>
            </a:extLst>
          </p:cNvPr>
          <p:cNvSpPr>
            <a:spLocks noGrp="1"/>
          </p:cNvSpPr>
          <p:nvPr>
            <p:ph type="body" sz="quarter" idx="10"/>
          </p:nvPr>
        </p:nvSpPr>
        <p:spPr>
          <a:xfrm>
            <a:off x="457199" y="1009766"/>
            <a:ext cx="8333509" cy="3146598"/>
          </a:xfrm>
        </p:spPr>
        <p:txBody>
          <a:bodyPr/>
          <a:lstStyle/>
          <a:p>
            <a:r>
              <a:rPr lang="en-US" dirty="0"/>
              <a:t>Thursday, February 20: GPAC Meeting 3, Part 2</a:t>
            </a:r>
          </a:p>
          <a:p>
            <a:pPr lvl="1"/>
            <a:r>
              <a:rPr lang="en-US" dirty="0"/>
              <a:t>Consider additional GPLU changes based on analysis in the Housing Action and Implementation Plan (to consider new residential land uses)</a:t>
            </a:r>
          </a:p>
          <a:p>
            <a:pPr lvl="1"/>
            <a:r>
              <a:rPr lang="en-US" dirty="0"/>
              <a:t>Consider LAPAC-recommended Community Growth Boundary and Planning Area Boundary changes</a:t>
            </a:r>
          </a:p>
          <a:p>
            <a:r>
              <a:rPr lang="en-US" dirty="0"/>
              <a:t>Tuesday, February 25: Board of Supervisors Meeting</a:t>
            </a:r>
          </a:p>
          <a:p>
            <a:pPr lvl="1"/>
            <a:r>
              <a:rPr lang="en-US" dirty="0"/>
              <a:t>Review revised GPLU map and boundary changes</a:t>
            </a:r>
          </a:p>
        </p:txBody>
      </p:sp>
      <p:sp>
        <p:nvSpPr>
          <p:cNvPr id="6" name="Rectangle 5">
            <a:extLst>
              <a:ext uri="{FF2B5EF4-FFF2-40B4-BE49-F238E27FC236}">
                <a16:creationId xmlns:a16="http://schemas.microsoft.com/office/drawing/2014/main" id="{7B18F83D-D8B0-E862-0F35-7E72950C37B1}"/>
              </a:ext>
            </a:extLst>
          </p:cNvPr>
          <p:cNvSpPr/>
          <p:nvPr/>
        </p:nvSpPr>
        <p:spPr>
          <a:xfrm>
            <a:off x="1299256" y="4129664"/>
            <a:ext cx="6545488" cy="751568"/>
          </a:xfrm>
          <a:prstGeom prst="rect">
            <a:avLst/>
          </a:prstGeom>
          <a:noFill/>
          <a:ln w="57150">
            <a:solidFill>
              <a:srgbClr val="D8B43D"/>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85658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3322-2A7A-CC2C-3569-91469A7587EE}"/>
              </a:ext>
            </a:extLst>
          </p:cNvPr>
          <p:cNvSpPr>
            <a:spLocks noGrp="1"/>
          </p:cNvSpPr>
          <p:nvPr>
            <p:ph type="title"/>
          </p:nvPr>
        </p:nvSpPr>
        <p:spPr/>
        <p:txBody>
          <a:bodyPr/>
          <a:lstStyle/>
          <a:p>
            <a:r>
              <a:rPr lang="en-US"/>
              <a:t>GPAC Meetings Schedule</a:t>
            </a:r>
          </a:p>
        </p:txBody>
      </p:sp>
      <p:sp>
        <p:nvSpPr>
          <p:cNvPr id="3" name="Text Placeholder 2">
            <a:extLst>
              <a:ext uri="{FF2B5EF4-FFF2-40B4-BE49-F238E27FC236}">
                <a16:creationId xmlns:a16="http://schemas.microsoft.com/office/drawing/2014/main" id="{7B309466-6D57-1EA2-DC80-166260D97545}"/>
              </a:ext>
            </a:extLst>
          </p:cNvPr>
          <p:cNvSpPr>
            <a:spLocks noGrp="1"/>
          </p:cNvSpPr>
          <p:nvPr>
            <p:ph type="body" sz="quarter" idx="10"/>
          </p:nvPr>
        </p:nvSpPr>
        <p:spPr>
          <a:xfrm>
            <a:off x="457200" y="1066800"/>
            <a:ext cx="6091084" cy="4741863"/>
          </a:xfrm>
        </p:spPr>
        <p:txBody>
          <a:bodyPr/>
          <a:lstStyle/>
          <a:p>
            <a:r>
              <a:rPr lang="en-US" dirty="0"/>
              <a:t>Meeting 1: March 15, 2024</a:t>
            </a:r>
          </a:p>
          <a:p>
            <a:pPr lvl="1"/>
            <a:r>
              <a:rPr lang="en-US" dirty="0"/>
              <a:t>Learn about Lake County 2050</a:t>
            </a:r>
          </a:p>
          <a:p>
            <a:pPr lvl="1"/>
            <a:r>
              <a:rPr lang="en-US" dirty="0"/>
              <a:t>Review roles and responsibilities</a:t>
            </a:r>
          </a:p>
          <a:p>
            <a:pPr lvl="1"/>
            <a:r>
              <a:rPr lang="en-US" dirty="0"/>
              <a:t>Review Community Engagement Plan</a:t>
            </a:r>
          </a:p>
          <a:p>
            <a:r>
              <a:rPr lang="en-US" dirty="0"/>
              <a:t>Meeting 2: June 28, 2024</a:t>
            </a:r>
          </a:p>
          <a:p>
            <a:pPr lvl="1"/>
            <a:r>
              <a:rPr lang="en-US" dirty="0"/>
              <a:t>Review Draft General Plan Overview Document</a:t>
            </a:r>
          </a:p>
          <a:p>
            <a:pPr lvl="1"/>
            <a:r>
              <a:rPr lang="en-US" dirty="0"/>
              <a:t>Provide input on key policy issues</a:t>
            </a:r>
          </a:p>
          <a:p>
            <a:r>
              <a:rPr lang="en-US" dirty="0"/>
              <a:t>Meeting 3: Today and February 20, 2025</a:t>
            </a:r>
          </a:p>
          <a:p>
            <a:pPr lvl="1"/>
            <a:r>
              <a:rPr lang="en-US" dirty="0"/>
              <a:t>Review Draft General Plan Map and Boundary Changes</a:t>
            </a:r>
          </a:p>
          <a:p>
            <a:r>
              <a:rPr lang="en-US" dirty="0"/>
              <a:t>Meeting 4: Winter/Spring 2026</a:t>
            </a:r>
          </a:p>
          <a:p>
            <a:pPr lvl="1"/>
            <a:r>
              <a:rPr lang="en-US" dirty="0"/>
              <a:t>Review Draft General Plan (Countywide Elements)</a:t>
            </a:r>
          </a:p>
          <a:p>
            <a:r>
              <a:rPr lang="en-US" dirty="0"/>
              <a:t>Meeting 5: Winter/Spring 2026</a:t>
            </a:r>
          </a:p>
          <a:p>
            <a:pPr lvl="1"/>
            <a:r>
              <a:rPr lang="en-US" dirty="0"/>
              <a:t>Review Draft General Plan (Planning Area Elements)</a:t>
            </a:r>
          </a:p>
        </p:txBody>
      </p:sp>
      <p:pic>
        <p:nvPicPr>
          <p:cNvPr id="7" name="Picture 6" descr="A tower with a fence and a building&#10;&#10;Description automatically generated with medium confidence">
            <a:extLst>
              <a:ext uri="{FF2B5EF4-FFF2-40B4-BE49-F238E27FC236}">
                <a16:creationId xmlns:a16="http://schemas.microsoft.com/office/drawing/2014/main" id="{69DD1F69-E33A-DD0D-D564-B5FF9990DCA6}"/>
              </a:ext>
            </a:extLst>
          </p:cNvPr>
          <p:cNvPicPr>
            <a:picLocks noChangeAspect="1"/>
          </p:cNvPicPr>
          <p:nvPr/>
        </p:nvPicPr>
        <p:blipFill rotWithShape="1">
          <a:blip r:embed="rId2"/>
          <a:srcRect l="27009" r="21046" b="12222"/>
          <a:stretch/>
        </p:blipFill>
        <p:spPr>
          <a:xfrm>
            <a:off x="6784258" y="1066800"/>
            <a:ext cx="2261419" cy="5095190"/>
          </a:xfrm>
          <a:prstGeom prst="rect">
            <a:avLst/>
          </a:prstGeom>
        </p:spPr>
      </p:pic>
    </p:spTree>
    <p:extLst>
      <p:ext uri="{BB962C8B-B14F-4D97-AF65-F5344CB8AC3E}">
        <p14:creationId xmlns:p14="http://schemas.microsoft.com/office/powerpoint/2010/main" val="66252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7E47-6CA4-AFE1-E61E-BBC260F7962B}"/>
              </a:ext>
            </a:extLst>
          </p:cNvPr>
          <p:cNvSpPr>
            <a:spLocks noGrp="1"/>
          </p:cNvSpPr>
          <p:nvPr>
            <p:ph type="title"/>
          </p:nvPr>
        </p:nvSpPr>
        <p:spPr/>
        <p:txBody>
          <a:bodyPr/>
          <a:lstStyle/>
          <a:p>
            <a:r>
              <a:rPr lang="en-US" sz="10000" dirty="0"/>
              <a:t>Thank You</a:t>
            </a:r>
          </a:p>
        </p:txBody>
      </p:sp>
    </p:spTree>
    <p:extLst>
      <p:ext uri="{BB962C8B-B14F-4D97-AF65-F5344CB8AC3E}">
        <p14:creationId xmlns:p14="http://schemas.microsoft.com/office/powerpoint/2010/main" val="491643783"/>
      </p:ext>
    </p:extLst>
  </p:cSld>
  <p:clrMapOvr>
    <a:masterClrMapping/>
  </p:clrMapOvr>
</p:sld>
</file>

<file path=ppt/theme/theme1.xml><?xml version="1.0" encoding="utf-8"?>
<a:theme xmlns:a="http://schemas.openxmlformats.org/drawingml/2006/main" name="PlaceWorks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ceWorks">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PlaceWorks_Project_Template</Template>
  <TotalTime>2067</TotalTime>
  <Words>901</Words>
  <Application>Microsoft Office PowerPoint</Application>
  <PresentationFormat>On-screen Show (4:3)</PresentationFormat>
  <Paragraphs>97</Paragraphs>
  <Slides>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Arial</vt:lpstr>
      <vt:lpstr>Calibri</vt:lpstr>
      <vt:lpstr>Calibri Light</vt:lpstr>
      <vt:lpstr>Century Gothic</vt:lpstr>
      <vt:lpstr>Courier New</vt:lpstr>
      <vt:lpstr>Segoe UI</vt:lpstr>
      <vt:lpstr>Segoe UI Semibold</vt:lpstr>
      <vt:lpstr>Symbol</vt:lpstr>
      <vt:lpstr>Times New Roman</vt:lpstr>
      <vt:lpstr>Wingdings</vt:lpstr>
      <vt:lpstr>PlaceWorks Main</vt:lpstr>
      <vt:lpstr>PowerPoint Presentation</vt:lpstr>
      <vt:lpstr>Meeting Overview </vt:lpstr>
      <vt:lpstr>Project Updates Since GPAC Meeting 2</vt:lpstr>
      <vt:lpstr>General Plan Land Use Map</vt:lpstr>
      <vt:lpstr>LAPAC Recommendations</vt:lpstr>
      <vt:lpstr>Map Review and Discussion</vt:lpstr>
      <vt:lpstr>Next Steps</vt:lpstr>
      <vt:lpstr>GPAC Meetings Schedule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Project</dc:title>
  <dc:creator>Grant Reddy</dc:creator>
  <cp:lastModifiedBy>Tanya Sundberg</cp:lastModifiedBy>
  <cp:revision>79</cp:revision>
  <cp:lastPrinted>2019-03-27T23:10:01Z</cp:lastPrinted>
  <dcterms:created xsi:type="dcterms:W3CDTF">2016-08-17T18:39:30Z</dcterms:created>
  <dcterms:modified xsi:type="dcterms:W3CDTF">2025-02-13T06:30:30Z</dcterms:modified>
</cp:coreProperties>
</file>